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8" r:id="rId3"/>
    <p:sldId id="259" r:id="rId4"/>
    <p:sldId id="263" r:id="rId5"/>
    <p:sldId id="265" r:id="rId6"/>
    <p:sldId id="264" r:id="rId7"/>
    <p:sldId id="267" r:id="rId8"/>
    <p:sldId id="268"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D639ED-029F-4F5F-A819-B9E1B48300A6}"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70B18ED-F89E-454B-ADE8-E1013938F09B}">
      <dgm:prSet phldrT="[Text]"/>
      <dgm:spPr>
        <a:solidFill>
          <a:schemeClr val="accent3">
            <a:lumMod val="60000"/>
            <a:lumOff val="40000"/>
          </a:schemeClr>
        </a:solidFill>
      </dgm:spPr>
      <dgm:t>
        <a:bodyPr/>
        <a:lstStyle/>
        <a:p>
          <a:r>
            <a:rPr lang="en-US" dirty="0" smtClean="0">
              <a:solidFill>
                <a:schemeClr val="tx1"/>
              </a:solidFill>
            </a:rPr>
            <a:t>Types</a:t>
          </a:r>
          <a:r>
            <a:rPr lang="en-US" dirty="0" smtClean="0"/>
            <a:t> </a:t>
          </a:r>
          <a:r>
            <a:rPr lang="en-US" dirty="0" smtClean="0">
              <a:solidFill>
                <a:schemeClr val="tx1"/>
              </a:solidFill>
            </a:rPr>
            <a:t>of Economy</a:t>
          </a:r>
          <a:endParaRPr lang="en-US" dirty="0">
            <a:solidFill>
              <a:schemeClr val="tx1"/>
            </a:solidFill>
          </a:endParaRPr>
        </a:p>
      </dgm:t>
    </dgm:pt>
    <dgm:pt modelId="{82585A16-DE83-495B-87E0-A6FF68DA1D7D}" type="parTrans" cxnId="{698C8897-D1F5-48D2-8E2D-680498303E89}">
      <dgm:prSet/>
      <dgm:spPr/>
      <dgm:t>
        <a:bodyPr/>
        <a:lstStyle/>
        <a:p>
          <a:endParaRPr lang="en-US"/>
        </a:p>
      </dgm:t>
    </dgm:pt>
    <dgm:pt modelId="{CC02B3EF-637B-4D39-A13D-A44935DCF86A}" type="sibTrans" cxnId="{698C8897-D1F5-48D2-8E2D-680498303E89}">
      <dgm:prSet/>
      <dgm:spPr/>
      <dgm:t>
        <a:bodyPr/>
        <a:lstStyle/>
        <a:p>
          <a:endParaRPr lang="en-US"/>
        </a:p>
      </dgm:t>
    </dgm:pt>
    <dgm:pt modelId="{3611A6E1-5346-4DEF-ADFC-427224000AE8}">
      <dgm:prSet phldrT="[Text]"/>
      <dgm:spPr>
        <a:solidFill>
          <a:schemeClr val="accent3">
            <a:lumMod val="75000"/>
          </a:schemeClr>
        </a:solidFill>
      </dgm:spPr>
      <dgm:t>
        <a:bodyPr/>
        <a:lstStyle/>
        <a:p>
          <a:r>
            <a:rPr lang="en-US" dirty="0" smtClean="0">
              <a:solidFill>
                <a:schemeClr val="tx1"/>
              </a:solidFill>
            </a:rPr>
            <a:t>Micro</a:t>
          </a:r>
          <a:endParaRPr lang="en-US" dirty="0">
            <a:solidFill>
              <a:schemeClr val="tx1"/>
            </a:solidFill>
          </a:endParaRPr>
        </a:p>
      </dgm:t>
    </dgm:pt>
    <dgm:pt modelId="{33F649CE-A010-4874-A589-2C636FCB67B7}" type="parTrans" cxnId="{46EDACB2-E7BA-4BA9-90E8-03C9A9D72F8A}">
      <dgm:prSet/>
      <dgm:spPr/>
      <dgm:t>
        <a:bodyPr/>
        <a:lstStyle/>
        <a:p>
          <a:endParaRPr lang="en-US"/>
        </a:p>
      </dgm:t>
    </dgm:pt>
    <dgm:pt modelId="{A144D3C0-F411-4341-A674-ED4F43B557BF}" type="sibTrans" cxnId="{46EDACB2-E7BA-4BA9-90E8-03C9A9D72F8A}">
      <dgm:prSet/>
      <dgm:spPr/>
      <dgm:t>
        <a:bodyPr/>
        <a:lstStyle/>
        <a:p>
          <a:endParaRPr lang="en-US"/>
        </a:p>
      </dgm:t>
    </dgm:pt>
    <dgm:pt modelId="{1DCE0D36-9B5C-4391-B349-5FE4A875C1D2}">
      <dgm:prSet phldrT="[Text]"/>
      <dgm:spPr>
        <a:solidFill>
          <a:schemeClr val="accent3">
            <a:lumMod val="75000"/>
          </a:schemeClr>
        </a:solidFill>
      </dgm:spPr>
      <dgm:t>
        <a:bodyPr/>
        <a:lstStyle/>
        <a:p>
          <a:r>
            <a:rPr lang="en-US" dirty="0" smtClean="0">
              <a:solidFill>
                <a:schemeClr val="tx1"/>
              </a:solidFill>
            </a:rPr>
            <a:t>Macro</a:t>
          </a:r>
          <a:endParaRPr lang="en-US" dirty="0">
            <a:solidFill>
              <a:schemeClr val="tx1"/>
            </a:solidFill>
          </a:endParaRPr>
        </a:p>
      </dgm:t>
    </dgm:pt>
    <dgm:pt modelId="{6CDF10E6-6143-4B45-8441-3FE808FA9775}" type="parTrans" cxnId="{9CFC242E-C326-4544-88ED-204FB5340AAC}">
      <dgm:prSet/>
      <dgm:spPr/>
      <dgm:t>
        <a:bodyPr/>
        <a:lstStyle/>
        <a:p>
          <a:endParaRPr lang="en-US"/>
        </a:p>
      </dgm:t>
    </dgm:pt>
    <dgm:pt modelId="{F3C20159-029C-4353-A66D-0083D02B53A1}" type="sibTrans" cxnId="{9CFC242E-C326-4544-88ED-204FB5340AAC}">
      <dgm:prSet/>
      <dgm:spPr/>
      <dgm:t>
        <a:bodyPr/>
        <a:lstStyle/>
        <a:p>
          <a:endParaRPr lang="en-US"/>
        </a:p>
      </dgm:t>
    </dgm:pt>
    <dgm:pt modelId="{1818322E-7A99-4F3F-8806-8A46FE2B76C8}" type="pres">
      <dgm:prSet presAssocID="{2CD639ED-029F-4F5F-A819-B9E1B48300A6}" presName="mainComposite" presStyleCnt="0">
        <dgm:presLayoutVars>
          <dgm:chPref val="1"/>
          <dgm:dir/>
          <dgm:animOne val="branch"/>
          <dgm:animLvl val="lvl"/>
          <dgm:resizeHandles val="exact"/>
        </dgm:presLayoutVars>
      </dgm:prSet>
      <dgm:spPr/>
      <dgm:t>
        <a:bodyPr/>
        <a:lstStyle/>
        <a:p>
          <a:endParaRPr lang="en-US"/>
        </a:p>
      </dgm:t>
    </dgm:pt>
    <dgm:pt modelId="{188F0F7E-E5C4-4453-B424-D3B630C55CF9}" type="pres">
      <dgm:prSet presAssocID="{2CD639ED-029F-4F5F-A819-B9E1B48300A6}" presName="hierFlow" presStyleCnt="0"/>
      <dgm:spPr/>
    </dgm:pt>
    <dgm:pt modelId="{BCD53FFF-2370-43C8-84B6-EBE9D224CBF7}" type="pres">
      <dgm:prSet presAssocID="{2CD639ED-029F-4F5F-A819-B9E1B48300A6}" presName="hierChild1" presStyleCnt="0">
        <dgm:presLayoutVars>
          <dgm:chPref val="1"/>
          <dgm:animOne val="branch"/>
          <dgm:animLvl val="lvl"/>
        </dgm:presLayoutVars>
      </dgm:prSet>
      <dgm:spPr/>
    </dgm:pt>
    <dgm:pt modelId="{DC331F68-DA59-4006-8CC8-EC8F56DB83E3}" type="pres">
      <dgm:prSet presAssocID="{570B18ED-F89E-454B-ADE8-E1013938F09B}" presName="Name14" presStyleCnt="0"/>
      <dgm:spPr/>
    </dgm:pt>
    <dgm:pt modelId="{89FF2A1A-EE8F-4BD4-8DFD-6ABF977526FC}" type="pres">
      <dgm:prSet presAssocID="{570B18ED-F89E-454B-ADE8-E1013938F09B}" presName="level1Shape" presStyleLbl="node0" presStyleIdx="0" presStyleCnt="1" custScaleX="138655" custScaleY="67523" custLinFactNeighborX="-3898" custLinFactNeighborY="-38155">
        <dgm:presLayoutVars>
          <dgm:chPref val="3"/>
        </dgm:presLayoutVars>
      </dgm:prSet>
      <dgm:spPr/>
      <dgm:t>
        <a:bodyPr/>
        <a:lstStyle/>
        <a:p>
          <a:endParaRPr lang="en-US"/>
        </a:p>
      </dgm:t>
    </dgm:pt>
    <dgm:pt modelId="{000FD2FE-DEED-4927-AAE8-82153B49A36A}" type="pres">
      <dgm:prSet presAssocID="{570B18ED-F89E-454B-ADE8-E1013938F09B}" presName="hierChild2" presStyleCnt="0"/>
      <dgm:spPr/>
    </dgm:pt>
    <dgm:pt modelId="{4AB963B2-8419-4638-8B4B-8F86AB14BC67}" type="pres">
      <dgm:prSet presAssocID="{33F649CE-A010-4874-A589-2C636FCB67B7}" presName="Name19" presStyleLbl="parChTrans1D2" presStyleIdx="0" presStyleCnt="2"/>
      <dgm:spPr/>
      <dgm:t>
        <a:bodyPr/>
        <a:lstStyle/>
        <a:p>
          <a:endParaRPr lang="en-US"/>
        </a:p>
      </dgm:t>
    </dgm:pt>
    <dgm:pt modelId="{1D00B310-AFF4-4FC0-BBFA-B3B67F1ED412}" type="pres">
      <dgm:prSet presAssocID="{3611A6E1-5346-4DEF-ADFC-427224000AE8}" presName="Name21" presStyleCnt="0"/>
      <dgm:spPr/>
    </dgm:pt>
    <dgm:pt modelId="{52D069F2-B82D-4DDE-A604-F6D9466BEF5C}" type="pres">
      <dgm:prSet presAssocID="{3611A6E1-5346-4DEF-ADFC-427224000AE8}" presName="level2Shape" presStyleLbl="node2" presStyleIdx="0" presStyleCnt="2" custScaleX="90646" custScaleY="30211" custLinFactNeighborX="-2332" custLinFactNeighborY="-21758"/>
      <dgm:spPr/>
      <dgm:t>
        <a:bodyPr/>
        <a:lstStyle/>
        <a:p>
          <a:endParaRPr lang="en-US"/>
        </a:p>
      </dgm:t>
    </dgm:pt>
    <dgm:pt modelId="{1154A1D9-E216-48C7-8ACA-D147AD4D27ED}" type="pres">
      <dgm:prSet presAssocID="{3611A6E1-5346-4DEF-ADFC-427224000AE8}" presName="hierChild3" presStyleCnt="0"/>
      <dgm:spPr/>
    </dgm:pt>
    <dgm:pt modelId="{38962A10-0ADE-47ED-B945-1BDF1EAA3C28}" type="pres">
      <dgm:prSet presAssocID="{6CDF10E6-6143-4B45-8441-3FE808FA9775}" presName="Name19" presStyleLbl="parChTrans1D2" presStyleIdx="1" presStyleCnt="2"/>
      <dgm:spPr/>
      <dgm:t>
        <a:bodyPr/>
        <a:lstStyle/>
        <a:p>
          <a:endParaRPr lang="en-US"/>
        </a:p>
      </dgm:t>
    </dgm:pt>
    <dgm:pt modelId="{1096AFFD-13BB-4C8D-AC70-F556A21DBE00}" type="pres">
      <dgm:prSet presAssocID="{1DCE0D36-9B5C-4391-B349-5FE4A875C1D2}" presName="Name21" presStyleCnt="0"/>
      <dgm:spPr/>
    </dgm:pt>
    <dgm:pt modelId="{4D5D2B56-C6F7-4375-B31C-458345C49EC0}" type="pres">
      <dgm:prSet presAssocID="{1DCE0D36-9B5C-4391-B349-5FE4A875C1D2}" presName="level2Shape" presStyleLbl="node2" presStyleIdx="1" presStyleCnt="2" custScaleY="30211" custLinFactNeighborX="-935" custLinFactNeighborY="-21758"/>
      <dgm:spPr/>
      <dgm:t>
        <a:bodyPr/>
        <a:lstStyle/>
        <a:p>
          <a:endParaRPr lang="en-US"/>
        </a:p>
      </dgm:t>
    </dgm:pt>
    <dgm:pt modelId="{0C57695B-0E41-401C-8495-FBF827C7757C}" type="pres">
      <dgm:prSet presAssocID="{1DCE0D36-9B5C-4391-B349-5FE4A875C1D2}" presName="hierChild3" presStyleCnt="0"/>
      <dgm:spPr/>
    </dgm:pt>
    <dgm:pt modelId="{98376624-D6BC-4E8C-9D4B-211DFFCFF84C}" type="pres">
      <dgm:prSet presAssocID="{2CD639ED-029F-4F5F-A819-B9E1B48300A6}" presName="bgShapesFlow" presStyleCnt="0"/>
      <dgm:spPr/>
    </dgm:pt>
  </dgm:ptLst>
  <dgm:cxnLst>
    <dgm:cxn modelId="{46EDACB2-E7BA-4BA9-90E8-03C9A9D72F8A}" srcId="{570B18ED-F89E-454B-ADE8-E1013938F09B}" destId="{3611A6E1-5346-4DEF-ADFC-427224000AE8}" srcOrd="0" destOrd="0" parTransId="{33F649CE-A010-4874-A589-2C636FCB67B7}" sibTransId="{A144D3C0-F411-4341-A674-ED4F43B557BF}"/>
    <dgm:cxn modelId="{9CB4DA75-1903-4592-984A-F989542CDCAE}" type="presOf" srcId="{33F649CE-A010-4874-A589-2C636FCB67B7}" destId="{4AB963B2-8419-4638-8B4B-8F86AB14BC67}" srcOrd="0" destOrd="0" presId="urn:microsoft.com/office/officeart/2005/8/layout/hierarchy6"/>
    <dgm:cxn modelId="{00DCE813-17F1-48C9-9A06-C64C79F5F2FD}" type="presOf" srcId="{2CD639ED-029F-4F5F-A819-B9E1B48300A6}" destId="{1818322E-7A99-4F3F-8806-8A46FE2B76C8}" srcOrd="0" destOrd="0" presId="urn:microsoft.com/office/officeart/2005/8/layout/hierarchy6"/>
    <dgm:cxn modelId="{7423BAA4-0436-4E42-BB4D-553826097E49}" type="presOf" srcId="{570B18ED-F89E-454B-ADE8-E1013938F09B}" destId="{89FF2A1A-EE8F-4BD4-8DFD-6ABF977526FC}" srcOrd="0" destOrd="0" presId="urn:microsoft.com/office/officeart/2005/8/layout/hierarchy6"/>
    <dgm:cxn modelId="{698C8897-D1F5-48D2-8E2D-680498303E89}" srcId="{2CD639ED-029F-4F5F-A819-B9E1B48300A6}" destId="{570B18ED-F89E-454B-ADE8-E1013938F09B}" srcOrd="0" destOrd="0" parTransId="{82585A16-DE83-495B-87E0-A6FF68DA1D7D}" sibTransId="{CC02B3EF-637B-4D39-A13D-A44935DCF86A}"/>
    <dgm:cxn modelId="{9CFC242E-C326-4544-88ED-204FB5340AAC}" srcId="{570B18ED-F89E-454B-ADE8-E1013938F09B}" destId="{1DCE0D36-9B5C-4391-B349-5FE4A875C1D2}" srcOrd="1" destOrd="0" parTransId="{6CDF10E6-6143-4B45-8441-3FE808FA9775}" sibTransId="{F3C20159-029C-4353-A66D-0083D02B53A1}"/>
    <dgm:cxn modelId="{2A6F3A33-1968-4E3E-8140-75B9043212DA}" type="presOf" srcId="{1DCE0D36-9B5C-4391-B349-5FE4A875C1D2}" destId="{4D5D2B56-C6F7-4375-B31C-458345C49EC0}" srcOrd="0" destOrd="0" presId="urn:microsoft.com/office/officeart/2005/8/layout/hierarchy6"/>
    <dgm:cxn modelId="{AB4A7DDF-43B1-410F-9F4F-9C226197747E}" type="presOf" srcId="{3611A6E1-5346-4DEF-ADFC-427224000AE8}" destId="{52D069F2-B82D-4DDE-A604-F6D9466BEF5C}" srcOrd="0" destOrd="0" presId="urn:microsoft.com/office/officeart/2005/8/layout/hierarchy6"/>
    <dgm:cxn modelId="{2CBCEDDD-ECC9-4874-888B-35C22500A10E}" type="presOf" srcId="{6CDF10E6-6143-4B45-8441-3FE808FA9775}" destId="{38962A10-0ADE-47ED-B945-1BDF1EAA3C28}" srcOrd="0" destOrd="0" presId="urn:microsoft.com/office/officeart/2005/8/layout/hierarchy6"/>
    <dgm:cxn modelId="{8E29F21D-E9F8-4EF9-81D3-91458BDA7C3C}" type="presParOf" srcId="{1818322E-7A99-4F3F-8806-8A46FE2B76C8}" destId="{188F0F7E-E5C4-4453-B424-D3B630C55CF9}" srcOrd="0" destOrd="0" presId="urn:microsoft.com/office/officeart/2005/8/layout/hierarchy6"/>
    <dgm:cxn modelId="{2E7750B8-72C4-4666-8654-A9A7E46723DA}" type="presParOf" srcId="{188F0F7E-E5C4-4453-B424-D3B630C55CF9}" destId="{BCD53FFF-2370-43C8-84B6-EBE9D224CBF7}" srcOrd="0" destOrd="0" presId="urn:microsoft.com/office/officeart/2005/8/layout/hierarchy6"/>
    <dgm:cxn modelId="{CAA2CF89-49AC-4B70-AF00-31111C9EBFCB}" type="presParOf" srcId="{BCD53FFF-2370-43C8-84B6-EBE9D224CBF7}" destId="{DC331F68-DA59-4006-8CC8-EC8F56DB83E3}" srcOrd="0" destOrd="0" presId="urn:microsoft.com/office/officeart/2005/8/layout/hierarchy6"/>
    <dgm:cxn modelId="{D99E0D27-4F69-4E91-B7A6-79FD27C72CBB}" type="presParOf" srcId="{DC331F68-DA59-4006-8CC8-EC8F56DB83E3}" destId="{89FF2A1A-EE8F-4BD4-8DFD-6ABF977526FC}" srcOrd="0" destOrd="0" presId="urn:microsoft.com/office/officeart/2005/8/layout/hierarchy6"/>
    <dgm:cxn modelId="{9258371A-D020-441F-8C6B-7FE3603FCD12}" type="presParOf" srcId="{DC331F68-DA59-4006-8CC8-EC8F56DB83E3}" destId="{000FD2FE-DEED-4927-AAE8-82153B49A36A}" srcOrd="1" destOrd="0" presId="urn:microsoft.com/office/officeart/2005/8/layout/hierarchy6"/>
    <dgm:cxn modelId="{6014398B-37E1-43F0-BBE0-6F74FAF80D02}" type="presParOf" srcId="{000FD2FE-DEED-4927-AAE8-82153B49A36A}" destId="{4AB963B2-8419-4638-8B4B-8F86AB14BC67}" srcOrd="0" destOrd="0" presId="urn:microsoft.com/office/officeart/2005/8/layout/hierarchy6"/>
    <dgm:cxn modelId="{0520543C-9BF2-4CC4-97C0-E898155E923F}" type="presParOf" srcId="{000FD2FE-DEED-4927-AAE8-82153B49A36A}" destId="{1D00B310-AFF4-4FC0-BBFA-B3B67F1ED412}" srcOrd="1" destOrd="0" presId="urn:microsoft.com/office/officeart/2005/8/layout/hierarchy6"/>
    <dgm:cxn modelId="{3EF79829-08AD-4C52-A8C0-C655ED471AFC}" type="presParOf" srcId="{1D00B310-AFF4-4FC0-BBFA-B3B67F1ED412}" destId="{52D069F2-B82D-4DDE-A604-F6D9466BEF5C}" srcOrd="0" destOrd="0" presId="urn:microsoft.com/office/officeart/2005/8/layout/hierarchy6"/>
    <dgm:cxn modelId="{E0C6FB69-477C-4539-BCE7-E785036CF6DB}" type="presParOf" srcId="{1D00B310-AFF4-4FC0-BBFA-B3B67F1ED412}" destId="{1154A1D9-E216-48C7-8ACA-D147AD4D27ED}" srcOrd="1" destOrd="0" presId="urn:microsoft.com/office/officeart/2005/8/layout/hierarchy6"/>
    <dgm:cxn modelId="{717B5CF3-8978-489A-825B-4AAADB79D703}" type="presParOf" srcId="{000FD2FE-DEED-4927-AAE8-82153B49A36A}" destId="{38962A10-0ADE-47ED-B945-1BDF1EAA3C28}" srcOrd="2" destOrd="0" presId="urn:microsoft.com/office/officeart/2005/8/layout/hierarchy6"/>
    <dgm:cxn modelId="{9BDD2CFB-A951-4A08-BD41-C14D0B363B82}" type="presParOf" srcId="{000FD2FE-DEED-4927-AAE8-82153B49A36A}" destId="{1096AFFD-13BB-4C8D-AC70-F556A21DBE00}" srcOrd="3" destOrd="0" presId="urn:microsoft.com/office/officeart/2005/8/layout/hierarchy6"/>
    <dgm:cxn modelId="{43787E67-7E14-47C2-AE2E-DB4E9043290E}" type="presParOf" srcId="{1096AFFD-13BB-4C8D-AC70-F556A21DBE00}" destId="{4D5D2B56-C6F7-4375-B31C-458345C49EC0}" srcOrd="0" destOrd="0" presId="urn:microsoft.com/office/officeart/2005/8/layout/hierarchy6"/>
    <dgm:cxn modelId="{06490863-2A17-4FBB-83C7-43AF6A81018A}" type="presParOf" srcId="{1096AFFD-13BB-4C8D-AC70-F556A21DBE00}" destId="{0C57695B-0E41-401C-8495-FBF827C7757C}" srcOrd="1" destOrd="0" presId="urn:microsoft.com/office/officeart/2005/8/layout/hierarchy6"/>
    <dgm:cxn modelId="{86977EAA-6C56-4E3D-9012-99906C1A58CC}" type="presParOf" srcId="{1818322E-7A99-4F3F-8806-8A46FE2B76C8}" destId="{98376624-D6BC-4E8C-9D4B-211DFFCFF84C}"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15CC08-714B-449B-A6FC-DC4B8335C9D5}"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15CC08-714B-449B-A6FC-DC4B8335C9D5}"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15CC08-714B-449B-A6FC-DC4B8335C9D5}"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15CC08-714B-449B-A6FC-DC4B8335C9D5}"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15CC08-714B-449B-A6FC-DC4B8335C9D5}"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15CC08-714B-449B-A6FC-DC4B8335C9D5}"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15CC08-714B-449B-A6FC-DC4B8335C9D5}"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15CC08-714B-449B-A6FC-DC4B8335C9D5}"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5CC08-714B-449B-A6FC-DC4B8335C9D5}"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5CC08-714B-449B-A6FC-DC4B8335C9D5}"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15CC08-714B-449B-A6FC-DC4B8335C9D5}"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E686D8-A729-449A-A589-808A920D6A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5CC08-714B-449B-A6FC-DC4B8335C9D5}" type="datetimeFigureOut">
              <a:rPr lang="en-US" smtClean="0"/>
              <a:t>5/23/2020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686D8-A729-449A-A589-808A920D6A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305800" cy="4524315"/>
          </a:xfrm>
          <a:prstGeom prst="rect">
            <a:avLst/>
          </a:prstGeom>
          <a:solidFill>
            <a:schemeClr val="accent3">
              <a:lumMod val="75000"/>
            </a:schemeClr>
          </a:solidFill>
          <a:ln>
            <a:solidFill>
              <a:schemeClr val="accent3">
                <a:lumMod val="60000"/>
                <a:lumOff val="40000"/>
              </a:schemeClr>
            </a:solidFill>
          </a:ln>
        </p:spPr>
        <p:txBody>
          <a:bodyPr wrap="square">
            <a:spAutoFit/>
          </a:bodyPr>
          <a:lstStyle/>
          <a:p>
            <a:r>
              <a:rPr lang="en-US" sz="3200" b="1" dirty="0" smtClean="0"/>
              <a:t>CHAPTER: 1</a:t>
            </a:r>
            <a:br>
              <a:rPr lang="en-US" sz="3200" b="1" dirty="0" smtClean="0"/>
            </a:br>
            <a:r>
              <a:rPr lang="en-US" sz="3200" b="1" dirty="0" smtClean="0"/>
              <a:t>Economics,</a:t>
            </a:r>
            <a:br>
              <a:rPr lang="en-US" sz="3200" b="1" dirty="0" smtClean="0"/>
            </a:br>
            <a:r>
              <a:rPr lang="en-US" sz="3200" b="1" dirty="0" smtClean="0"/>
              <a:t>Economy and its Central Problems</a:t>
            </a:r>
          </a:p>
          <a:p>
            <a:endParaRPr lang="en-US" sz="3200" b="1" dirty="0"/>
          </a:p>
          <a:p>
            <a:endParaRPr lang="en-US" sz="3200" b="1" dirty="0" smtClean="0"/>
          </a:p>
          <a:p>
            <a:r>
              <a:rPr lang="en-US" sz="3200" b="1" dirty="0" smtClean="0"/>
              <a:t>Class – 11</a:t>
            </a:r>
          </a:p>
          <a:p>
            <a:endParaRPr lang="en-US" sz="3200" b="1" dirty="0"/>
          </a:p>
          <a:p>
            <a:endParaRPr lang="en-US" sz="3200" b="1" dirty="0" smtClean="0"/>
          </a:p>
          <a:p>
            <a:r>
              <a:rPr lang="en-US" sz="3200" b="1" dirty="0" smtClean="0"/>
              <a:t>5/23/2020</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a:ln>
            <a:solidFill>
              <a:schemeClr val="accent3">
                <a:lumMod val="60000"/>
                <a:lumOff val="40000"/>
              </a:schemeClr>
            </a:solidFill>
          </a:ln>
        </p:spPr>
        <p:txBody>
          <a:bodyPr/>
          <a:lstStyle/>
          <a:p>
            <a:r>
              <a:rPr lang="en-US" dirty="0" smtClean="0"/>
              <a:t>Questions :</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lumMod val="60000"/>
                <a:lumOff val="40000"/>
              </a:schemeClr>
            </a:solidFill>
          </a:ln>
        </p:spPr>
        <p:txBody>
          <a:bodyPr/>
          <a:lstStyle/>
          <a:p>
            <a:r>
              <a:rPr lang="en-US" dirty="0" smtClean="0"/>
              <a:t>Differentiate Micro Economy and Macro Economy?</a:t>
            </a:r>
          </a:p>
          <a:p>
            <a:r>
              <a:rPr lang="en-US" dirty="0" smtClean="0"/>
              <a:t>Explain the problem of ‘How to Produce’ ?</a:t>
            </a:r>
          </a:p>
          <a:p>
            <a:r>
              <a:rPr lang="en-US" dirty="0" smtClean="0"/>
              <a:t>Explain how scarcity and choice go together?</a:t>
            </a:r>
          </a:p>
          <a:p>
            <a:r>
              <a:rPr lang="en-US" dirty="0" smtClean="0"/>
              <a:t>Define Positive Economy?</a:t>
            </a:r>
          </a:p>
          <a:p>
            <a:r>
              <a:rPr lang="en-US" dirty="0" smtClean="0"/>
              <a:t>What do you mean by an Economy?</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bject 3"/>
          <p:cNvSpPr/>
          <p:nvPr/>
        </p:nvSpPr>
        <p:spPr>
          <a:xfrm>
            <a:off x="457200" y="4648200"/>
            <a:ext cx="2895600" cy="2057400"/>
          </a:xfrm>
          <a:prstGeom prst="rect">
            <a:avLst/>
          </a:prstGeom>
          <a:blipFill>
            <a:blip r:embed="rId6" cstate="print"/>
            <a:stretch>
              <a:fillRect/>
            </a:stretch>
          </a:blipFill>
        </p:spPr>
        <p:txBody>
          <a:bodyPr wrap="square" lIns="0" tIns="0" rIns="0" bIns="0" rtlCol="0"/>
          <a:lstStyle/>
          <a:p>
            <a:endParaRPr/>
          </a:p>
        </p:txBody>
      </p:sp>
      <p:sp>
        <p:nvSpPr>
          <p:cNvPr id="4" name="object 4"/>
          <p:cNvSpPr/>
          <p:nvPr/>
        </p:nvSpPr>
        <p:spPr>
          <a:xfrm>
            <a:off x="5334000" y="4495800"/>
            <a:ext cx="3276600" cy="2209800"/>
          </a:xfrm>
          <a:prstGeom prst="rect">
            <a:avLst/>
          </a:prstGeom>
          <a:blipFill>
            <a:blip r:embed="rId7"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76199" y="152399"/>
          <a:ext cx="8915401" cy="6553202"/>
        </p:xfrm>
        <a:graphic>
          <a:graphicData uri="http://schemas.openxmlformats.org/drawingml/2006/table">
            <a:tbl>
              <a:tblPr firstRow="1" bandRow="1">
                <a:tableStyleId>{2D5ABB26-0587-4C30-8999-92F81FD0307C}</a:tableStyleId>
              </a:tblPr>
              <a:tblGrid>
                <a:gridCol w="1295401"/>
                <a:gridCol w="3810000"/>
                <a:gridCol w="3810000"/>
              </a:tblGrid>
              <a:tr h="938507">
                <a:tc>
                  <a:txBody>
                    <a:bodyPr/>
                    <a:lstStyle/>
                    <a:p>
                      <a:pPr marL="64769">
                        <a:lnSpc>
                          <a:spcPts val="2295"/>
                        </a:lnSpc>
                      </a:pPr>
                      <a:endParaRPr lang="en-US" sz="3200" b="1" dirty="0" smtClean="0"/>
                    </a:p>
                    <a:p>
                      <a:pPr marL="64769">
                        <a:lnSpc>
                          <a:spcPts val="2295"/>
                        </a:lnSpc>
                      </a:pPr>
                      <a:r>
                        <a:rPr sz="3200" b="1" smtClean="0"/>
                        <a:t>Basis</a:t>
                      </a:r>
                      <a:endParaRPr sz="32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516890">
                        <a:lnSpc>
                          <a:spcPts val="2295"/>
                        </a:lnSpc>
                      </a:pPr>
                      <a:endParaRPr lang="en-US" sz="3200" b="1" dirty="0" smtClean="0"/>
                    </a:p>
                    <a:p>
                      <a:pPr marL="516890">
                        <a:lnSpc>
                          <a:spcPts val="2295"/>
                        </a:lnSpc>
                      </a:pPr>
                      <a:r>
                        <a:rPr sz="3200" b="1" smtClean="0"/>
                        <a:t>Microeconomics</a:t>
                      </a:r>
                      <a:endParaRPr sz="32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19125">
                        <a:lnSpc>
                          <a:spcPts val="2295"/>
                        </a:lnSpc>
                      </a:pPr>
                      <a:endParaRPr lang="en-US" sz="3200" b="1" dirty="0" smtClean="0"/>
                    </a:p>
                    <a:p>
                      <a:pPr marL="619125">
                        <a:lnSpc>
                          <a:spcPts val="2295"/>
                        </a:lnSpc>
                      </a:pPr>
                      <a:r>
                        <a:rPr sz="3200" b="1" smtClean="0"/>
                        <a:t>Macroeconomics</a:t>
                      </a:r>
                      <a:endParaRPr sz="32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r>
              <a:tr h="1054868">
                <a:tc>
                  <a:txBody>
                    <a:bodyPr/>
                    <a:lstStyle/>
                    <a:p>
                      <a:pPr marL="249554">
                        <a:lnSpc>
                          <a:spcPts val="1845"/>
                        </a:lnSpc>
                      </a:pPr>
                      <a:endParaRPr lang="en-US" sz="1800" b="1" dirty="0" smtClean="0"/>
                    </a:p>
                    <a:p>
                      <a:pPr marL="249554">
                        <a:lnSpc>
                          <a:spcPts val="1845"/>
                        </a:lnSpc>
                      </a:pPr>
                      <a:r>
                        <a:rPr sz="1800" b="1" smtClean="0"/>
                        <a:t>Meaning</a:t>
                      </a:r>
                      <a:endParaRPr sz="18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a:lnSpc>
                          <a:spcPts val="1880"/>
                        </a:lnSpc>
                      </a:pPr>
                      <a:endParaRPr lang="en-US" sz="2000" i="0" spc="-5" dirty="0" smtClean="0">
                        <a:latin typeface="+mn-lt"/>
                        <a:cs typeface="Times New Roman" pitchFamily="18" charset="0"/>
                      </a:endParaRPr>
                    </a:p>
                    <a:p>
                      <a:pPr marL="65405">
                        <a:lnSpc>
                          <a:spcPts val="1880"/>
                        </a:lnSpc>
                      </a:pPr>
                      <a:r>
                        <a:rPr sz="2000" i="0" spc="-5" smtClean="0">
                          <a:latin typeface="+mn-lt"/>
                          <a:cs typeface="Times New Roman" pitchFamily="18" charset="0"/>
                        </a:rPr>
                        <a:t>Microeconomics </a:t>
                      </a:r>
                      <a:r>
                        <a:rPr sz="2000" i="0" spc="-5" dirty="0">
                          <a:latin typeface="+mn-lt"/>
                          <a:cs typeface="Times New Roman" pitchFamily="18" charset="0"/>
                        </a:rPr>
                        <a:t>deals with</a:t>
                      </a:r>
                      <a:r>
                        <a:rPr sz="2000" i="0" spc="110" dirty="0">
                          <a:latin typeface="+mn-lt"/>
                          <a:cs typeface="Times New Roman" pitchFamily="18" charset="0"/>
                        </a:rPr>
                        <a:t> </a:t>
                      </a:r>
                      <a:r>
                        <a:rPr sz="2000" i="0" spc="-10" dirty="0">
                          <a:latin typeface="+mn-lt"/>
                          <a:cs typeface="Times New Roman" pitchFamily="18" charset="0"/>
                        </a:rPr>
                        <a:t>the</a:t>
                      </a:r>
                      <a:endParaRPr sz="2000" i="0">
                        <a:latin typeface="+mn-lt"/>
                        <a:cs typeface="Times New Roman" pitchFamily="18" charset="0"/>
                      </a:endParaRPr>
                    </a:p>
                    <a:p>
                      <a:pPr marL="65405" marR="59690">
                        <a:lnSpc>
                          <a:spcPts val="1880"/>
                        </a:lnSpc>
                        <a:spcBef>
                          <a:spcPts val="95"/>
                        </a:spcBef>
                        <a:tabLst>
                          <a:tab pos="1354455" algn="l"/>
                          <a:tab pos="1932305" algn="l"/>
                        </a:tabLst>
                      </a:pPr>
                      <a:r>
                        <a:rPr lang="en-US" sz="2000" i="0" spc="-5" dirty="0" smtClean="0">
                          <a:latin typeface="+mn-lt"/>
                          <a:cs typeface="Times New Roman" pitchFamily="18" charset="0"/>
                        </a:rPr>
                        <a:t>b</a:t>
                      </a:r>
                      <a:r>
                        <a:rPr sz="2000" i="0" spc="-5" smtClean="0">
                          <a:latin typeface="+mn-lt"/>
                          <a:cs typeface="Times New Roman" pitchFamily="18" charset="0"/>
                        </a:rPr>
                        <a:t>eh</a:t>
                      </a:r>
                      <a:r>
                        <a:rPr sz="2000" i="0" spc="-25" smtClean="0">
                          <a:latin typeface="+mn-lt"/>
                          <a:cs typeface="Times New Roman" pitchFamily="18" charset="0"/>
                        </a:rPr>
                        <a:t>a</a:t>
                      </a:r>
                      <a:r>
                        <a:rPr sz="2000" i="0" spc="5" smtClean="0">
                          <a:latin typeface="+mn-lt"/>
                          <a:cs typeface="Times New Roman" pitchFamily="18" charset="0"/>
                        </a:rPr>
                        <a:t>v</a:t>
                      </a:r>
                      <a:r>
                        <a:rPr sz="2000" i="0" smtClean="0">
                          <a:latin typeface="+mn-lt"/>
                          <a:cs typeface="Times New Roman" pitchFamily="18" charset="0"/>
                        </a:rPr>
                        <a:t>iour</a:t>
                      </a:r>
                      <a:r>
                        <a:rPr lang="en-US" sz="2000" i="0" baseline="0" dirty="0" smtClean="0">
                          <a:latin typeface="+mn-lt"/>
                          <a:cs typeface="Times New Roman" pitchFamily="18" charset="0"/>
                        </a:rPr>
                        <a:t> </a:t>
                      </a:r>
                      <a:r>
                        <a:rPr sz="2000" i="0" smtClean="0">
                          <a:latin typeface="+mn-lt"/>
                          <a:cs typeface="Times New Roman" pitchFamily="18" charset="0"/>
                        </a:rPr>
                        <a:t>of</a:t>
                      </a:r>
                      <a:r>
                        <a:rPr lang="en-US" sz="2000" i="0" dirty="0" smtClean="0">
                          <a:latin typeface="+mn-lt"/>
                          <a:cs typeface="Times New Roman" pitchFamily="18" charset="0"/>
                        </a:rPr>
                        <a:t> </a:t>
                      </a:r>
                      <a:r>
                        <a:rPr sz="2000" i="0" smtClean="0">
                          <a:latin typeface="+mn-lt"/>
                          <a:cs typeface="Times New Roman" pitchFamily="18" charset="0"/>
                        </a:rPr>
                        <a:t>ind</a:t>
                      </a:r>
                      <a:r>
                        <a:rPr sz="2000" i="0" spc="-25" smtClean="0">
                          <a:latin typeface="+mn-lt"/>
                          <a:cs typeface="Times New Roman" pitchFamily="18" charset="0"/>
                        </a:rPr>
                        <a:t>i</a:t>
                      </a:r>
                      <a:r>
                        <a:rPr sz="2000" i="0" smtClean="0">
                          <a:latin typeface="+mn-lt"/>
                          <a:cs typeface="Times New Roman" pitchFamily="18" charset="0"/>
                        </a:rPr>
                        <a:t>vi</a:t>
                      </a:r>
                      <a:r>
                        <a:rPr sz="2000" i="0" spc="10" smtClean="0">
                          <a:latin typeface="+mn-lt"/>
                          <a:cs typeface="Times New Roman" pitchFamily="18" charset="0"/>
                        </a:rPr>
                        <a:t>d</a:t>
                      </a:r>
                      <a:r>
                        <a:rPr sz="2000" i="0" smtClean="0">
                          <a:latin typeface="+mn-lt"/>
                          <a:cs typeface="Times New Roman" pitchFamily="18" charset="0"/>
                        </a:rPr>
                        <a:t>u</a:t>
                      </a:r>
                      <a:r>
                        <a:rPr sz="2000" i="0" spc="-5" smtClean="0">
                          <a:latin typeface="+mn-lt"/>
                          <a:cs typeface="Times New Roman" pitchFamily="18" charset="0"/>
                        </a:rPr>
                        <a:t>al  </a:t>
                      </a:r>
                      <a:r>
                        <a:rPr sz="2000" i="0" spc="-5" dirty="0">
                          <a:latin typeface="+mn-lt"/>
                          <a:cs typeface="Times New Roman" pitchFamily="18" charset="0"/>
                        </a:rPr>
                        <a:t>economic</a:t>
                      </a:r>
                      <a:r>
                        <a:rPr sz="2000" i="0" spc="-10" dirty="0">
                          <a:latin typeface="+mn-lt"/>
                          <a:cs typeface="Times New Roman" pitchFamily="18" charset="0"/>
                        </a:rPr>
                        <a:t> units.</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a:lnSpc>
                          <a:spcPts val="1864"/>
                        </a:lnSpc>
                      </a:pPr>
                      <a:endParaRPr lang="en-US" sz="2000" i="0" spc="-5" dirty="0" smtClean="0">
                        <a:latin typeface="+mn-lt"/>
                        <a:cs typeface="Times New Roman" pitchFamily="18" charset="0"/>
                      </a:endParaRPr>
                    </a:p>
                    <a:p>
                      <a:pPr marL="65405">
                        <a:lnSpc>
                          <a:spcPts val="1864"/>
                        </a:lnSpc>
                      </a:pPr>
                      <a:r>
                        <a:rPr sz="2000" i="0" spc="-5" smtClean="0">
                          <a:latin typeface="+mn-lt"/>
                          <a:cs typeface="Times New Roman" pitchFamily="18" charset="0"/>
                        </a:rPr>
                        <a:t>Macroeconomics </a:t>
                      </a:r>
                      <a:r>
                        <a:rPr sz="2000" i="0" spc="-5" dirty="0">
                          <a:latin typeface="+mn-lt"/>
                          <a:cs typeface="Times New Roman" pitchFamily="18" charset="0"/>
                        </a:rPr>
                        <a:t>is the </a:t>
                      </a:r>
                      <a:r>
                        <a:rPr sz="2000" i="0" spc="-10" dirty="0">
                          <a:latin typeface="+mn-lt"/>
                          <a:cs typeface="Times New Roman" pitchFamily="18" charset="0"/>
                        </a:rPr>
                        <a:t>study</a:t>
                      </a:r>
                      <a:r>
                        <a:rPr sz="2000" i="0" spc="220" dirty="0">
                          <a:latin typeface="+mn-lt"/>
                          <a:cs typeface="Times New Roman" pitchFamily="18" charset="0"/>
                        </a:rPr>
                        <a:t> </a:t>
                      </a:r>
                      <a:r>
                        <a:rPr sz="2000" i="0" spc="10" dirty="0">
                          <a:latin typeface="+mn-lt"/>
                          <a:cs typeface="Times New Roman" pitchFamily="18" charset="0"/>
                        </a:rPr>
                        <a:t>of</a:t>
                      </a:r>
                      <a:endParaRPr sz="2000" i="0">
                        <a:latin typeface="+mn-lt"/>
                        <a:cs typeface="Times New Roman" pitchFamily="18" charset="0"/>
                      </a:endParaRPr>
                    </a:p>
                    <a:p>
                      <a:pPr marL="65405">
                        <a:lnSpc>
                          <a:spcPts val="1905"/>
                        </a:lnSpc>
                      </a:pPr>
                      <a:r>
                        <a:rPr sz="2000" i="0" spc="-10" dirty="0">
                          <a:latin typeface="+mn-lt"/>
                          <a:cs typeface="Times New Roman" pitchFamily="18" charset="0"/>
                        </a:rPr>
                        <a:t>the economy </a:t>
                      </a:r>
                      <a:r>
                        <a:rPr sz="2000" i="0" spc="-5" dirty="0">
                          <a:latin typeface="+mn-lt"/>
                          <a:cs typeface="Times New Roman" pitchFamily="18" charset="0"/>
                        </a:rPr>
                        <a:t>as a</a:t>
                      </a:r>
                      <a:r>
                        <a:rPr sz="2000" i="0" spc="30" dirty="0">
                          <a:latin typeface="+mn-lt"/>
                          <a:cs typeface="Times New Roman" pitchFamily="18" charset="0"/>
                        </a:rPr>
                        <a:t> </a:t>
                      </a:r>
                      <a:r>
                        <a:rPr sz="2000" i="0" spc="-10" dirty="0">
                          <a:latin typeface="+mn-lt"/>
                          <a:cs typeface="Times New Roman" pitchFamily="18" charset="0"/>
                        </a:rPr>
                        <a:t>whole.</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r h="863870">
                <a:tc>
                  <a:txBody>
                    <a:bodyPr/>
                    <a:lstStyle/>
                    <a:p>
                      <a:pPr marL="409575">
                        <a:lnSpc>
                          <a:spcPts val="1845"/>
                        </a:lnSpc>
                      </a:pPr>
                      <a:endParaRPr lang="en-US" sz="1800" b="1" dirty="0" smtClean="0"/>
                    </a:p>
                    <a:p>
                      <a:pPr marL="409575">
                        <a:lnSpc>
                          <a:spcPts val="1845"/>
                        </a:lnSpc>
                      </a:pPr>
                      <a:r>
                        <a:rPr sz="1800" b="1" smtClean="0"/>
                        <a:t>Tools</a:t>
                      </a:r>
                      <a:endParaRPr sz="18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a:lnSpc>
                          <a:spcPts val="1845"/>
                        </a:lnSpc>
                      </a:pPr>
                      <a:endParaRPr lang="en-US" sz="2000" i="0" spc="-5" dirty="0" smtClean="0">
                        <a:latin typeface="+mn-lt"/>
                        <a:cs typeface="Times New Roman" pitchFamily="18" charset="0"/>
                      </a:endParaRPr>
                    </a:p>
                    <a:p>
                      <a:pPr marL="65405">
                        <a:lnSpc>
                          <a:spcPts val="1845"/>
                        </a:lnSpc>
                      </a:pPr>
                      <a:r>
                        <a:rPr sz="2000" i="0" spc="-5" smtClean="0">
                          <a:latin typeface="+mn-lt"/>
                          <a:cs typeface="Times New Roman" pitchFamily="18" charset="0"/>
                        </a:rPr>
                        <a:t>Demand </a:t>
                      </a:r>
                      <a:r>
                        <a:rPr sz="2000" i="0" spc="-10" dirty="0">
                          <a:latin typeface="+mn-lt"/>
                          <a:cs typeface="Times New Roman" pitchFamily="18" charset="0"/>
                        </a:rPr>
                        <a:t>and</a:t>
                      </a:r>
                      <a:r>
                        <a:rPr sz="2000" i="0" spc="10" dirty="0">
                          <a:latin typeface="+mn-lt"/>
                          <a:cs typeface="Times New Roman" pitchFamily="18" charset="0"/>
                        </a:rPr>
                        <a:t> </a:t>
                      </a:r>
                      <a:r>
                        <a:rPr sz="2000" i="0" spc="-15" dirty="0">
                          <a:latin typeface="+mn-lt"/>
                          <a:cs typeface="Times New Roman" pitchFamily="18" charset="0"/>
                        </a:rPr>
                        <a:t>Supply</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a:lnSpc>
                          <a:spcPts val="1864"/>
                        </a:lnSpc>
                      </a:pPr>
                      <a:endParaRPr lang="en-US" sz="2000" i="0" spc="-10" dirty="0" smtClean="0">
                        <a:latin typeface="+mn-lt"/>
                        <a:cs typeface="Times New Roman" pitchFamily="18" charset="0"/>
                      </a:endParaRPr>
                    </a:p>
                    <a:p>
                      <a:pPr marL="65405">
                        <a:lnSpc>
                          <a:spcPts val="1864"/>
                        </a:lnSpc>
                      </a:pPr>
                      <a:r>
                        <a:rPr sz="2000" i="0" spc="-10" smtClean="0">
                          <a:latin typeface="+mn-lt"/>
                          <a:cs typeface="Times New Roman" pitchFamily="18" charset="0"/>
                        </a:rPr>
                        <a:t>Aggregate </a:t>
                      </a:r>
                      <a:r>
                        <a:rPr sz="2000" i="0" spc="-5" dirty="0">
                          <a:latin typeface="+mn-lt"/>
                          <a:cs typeface="Times New Roman" pitchFamily="18" charset="0"/>
                        </a:rPr>
                        <a:t>Demand </a:t>
                      </a:r>
                      <a:r>
                        <a:rPr sz="2000" i="0" spc="-10" dirty="0">
                          <a:latin typeface="+mn-lt"/>
                          <a:cs typeface="Times New Roman" pitchFamily="18" charset="0"/>
                        </a:rPr>
                        <a:t>and</a:t>
                      </a:r>
                      <a:r>
                        <a:rPr sz="2000" i="0" spc="-40" dirty="0">
                          <a:latin typeface="+mn-lt"/>
                          <a:cs typeface="Times New Roman" pitchFamily="18" charset="0"/>
                        </a:rPr>
                        <a:t> </a:t>
                      </a:r>
                      <a:r>
                        <a:rPr sz="2000" i="0" spc="-10" dirty="0">
                          <a:latin typeface="+mn-lt"/>
                          <a:cs typeface="Times New Roman" pitchFamily="18" charset="0"/>
                        </a:rPr>
                        <a:t>Aggregate</a:t>
                      </a:r>
                      <a:endParaRPr sz="2000" i="0">
                        <a:latin typeface="+mn-lt"/>
                        <a:cs typeface="Times New Roman" pitchFamily="18" charset="0"/>
                      </a:endParaRPr>
                    </a:p>
                    <a:p>
                      <a:pPr marL="65405">
                        <a:lnSpc>
                          <a:spcPts val="1900"/>
                        </a:lnSpc>
                      </a:pPr>
                      <a:r>
                        <a:rPr sz="2000" i="0" spc="-15" dirty="0">
                          <a:latin typeface="+mn-lt"/>
                          <a:cs typeface="Times New Roman" pitchFamily="18" charset="0"/>
                        </a:rPr>
                        <a:t>Supply</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r h="1071150">
                <a:tc>
                  <a:txBody>
                    <a:bodyPr/>
                    <a:lstStyle/>
                    <a:p>
                      <a:pPr marL="229870">
                        <a:lnSpc>
                          <a:spcPts val="1850"/>
                        </a:lnSpc>
                      </a:pPr>
                      <a:endParaRPr lang="en-US" sz="1800" b="1" dirty="0" smtClean="0"/>
                    </a:p>
                    <a:p>
                      <a:pPr marL="229870">
                        <a:lnSpc>
                          <a:spcPts val="1850"/>
                        </a:lnSpc>
                      </a:pPr>
                      <a:r>
                        <a:rPr sz="1800" b="1" smtClean="0"/>
                        <a:t>Objective</a:t>
                      </a:r>
                      <a:endParaRPr sz="18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a:lnSpc>
                          <a:spcPts val="1885"/>
                        </a:lnSpc>
                        <a:tabLst>
                          <a:tab pos="405130" algn="l"/>
                          <a:tab pos="1432560" algn="l"/>
                          <a:tab pos="1840864" algn="l"/>
                          <a:tab pos="2411095" algn="l"/>
                          <a:tab pos="2708275" algn="l"/>
                        </a:tabLst>
                      </a:pPr>
                      <a:endParaRPr lang="en-US" sz="2000" i="0" spc="-70" dirty="0" smtClean="0">
                        <a:latin typeface="+mn-lt"/>
                        <a:cs typeface="Times New Roman" pitchFamily="18" charset="0"/>
                      </a:endParaRPr>
                    </a:p>
                    <a:p>
                      <a:pPr marL="65405">
                        <a:lnSpc>
                          <a:spcPts val="1885"/>
                        </a:lnSpc>
                        <a:tabLst>
                          <a:tab pos="405130" algn="l"/>
                          <a:tab pos="1432560" algn="l"/>
                          <a:tab pos="1840864" algn="l"/>
                          <a:tab pos="2411095" algn="l"/>
                          <a:tab pos="2708275" algn="l"/>
                        </a:tabLst>
                      </a:pPr>
                      <a:r>
                        <a:rPr sz="2000" i="0" spc="-70" smtClean="0">
                          <a:latin typeface="+mn-lt"/>
                          <a:cs typeface="Times New Roman" pitchFamily="18" charset="0"/>
                        </a:rPr>
                        <a:t>To</a:t>
                      </a:r>
                      <a:r>
                        <a:rPr sz="2000" i="0" spc="-70">
                          <a:latin typeface="+mn-lt"/>
                          <a:cs typeface="Times New Roman" pitchFamily="18" charset="0"/>
                        </a:rPr>
                        <a:t>	</a:t>
                      </a:r>
                      <a:r>
                        <a:rPr sz="2000" i="0" spc="-5" smtClean="0">
                          <a:latin typeface="+mn-lt"/>
                          <a:cs typeface="Times New Roman" pitchFamily="18" charset="0"/>
                        </a:rPr>
                        <a:t>determine</a:t>
                      </a:r>
                      <a:r>
                        <a:rPr lang="en-US" sz="2000" i="0" spc="-5" baseline="0" dirty="0" smtClean="0">
                          <a:latin typeface="+mn-lt"/>
                          <a:cs typeface="Times New Roman" pitchFamily="18" charset="0"/>
                        </a:rPr>
                        <a:t>  </a:t>
                      </a:r>
                      <a:r>
                        <a:rPr sz="2000" i="0" spc="-5" smtClean="0">
                          <a:latin typeface="+mn-lt"/>
                          <a:cs typeface="Times New Roman" pitchFamily="18" charset="0"/>
                        </a:rPr>
                        <a:t>the</a:t>
                      </a:r>
                      <a:r>
                        <a:rPr lang="en-US" sz="2000" i="0" spc="-5" baseline="0" dirty="0" smtClean="0">
                          <a:latin typeface="+mn-lt"/>
                          <a:cs typeface="Times New Roman" pitchFamily="18" charset="0"/>
                        </a:rPr>
                        <a:t>  </a:t>
                      </a:r>
                      <a:r>
                        <a:rPr sz="2000" i="0" spc="-10" smtClean="0">
                          <a:latin typeface="+mn-lt"/>
                          <a:cs typeface="Times New Roman" pitchFamily="18" charset="0"/>
                        </a:rPr>
                        <a:t>price</a:t>
                      </a:r>
                      <a:r>
                        <a:rPr lang="en-US" sz="2000" i="0" spc="-10" baseline="0" dirty="0" smtClean="0">
                          <a:latin typeface="+mn-lt"/>
                          <a:cs typeface="Times New Roman" pitchFamily="18" charset="0"/>
                        </a:rPr>
                        <a:t> </a:t>
                      </a:r>
                      <a:r>
                        <a:rPr sz="2000" i="0" spc="-5" smtClean="0">
                          <a:latin typeface="+mn-lt"/>
                          <a:cs typeface="Times New Roman" pitchFamily="18" charset="0"/>
                        </a:rPr>
                        <a:t>of</a:t>
                      </a:r>
                      <a:r>
                        <a:rPr lang="en-US" sz="2000" i="0" spc="-5" baseline="0" dirty="0" smtClean="0">
                          <a:latin typeface="+mn-lt"/>
                          <a:cs typeface="Times New Roman" pitchFamily="18" charset="0"/>
                        </a:rPr>
                        <a:t> </a:t>
                      </a:r>
                      <a:r>
                        <a:rPr sz="2000" i="0" spc="-5" smtClean="0">
                          <a:latin typeface="+mn-lt"/>
                          <a:cs typeface="Times New Roman" pitchFamily="18" charset="0"/>
                        </a:rPr>
                        <a:t>a</a:t>
                      </a:r>
                      <a:endParaRPr sz="2000" i="0">
                        <a:latin typeface="+mn-lt"/>
                        <a:cs typeface="Times New Roman" pitchFamily="18" charset="0"/>
                      </a:endParaRPr>
                    </a:p>
                    <a:p>
                      <a:pPr marL="65405">
                        <a:lnSpc>
                          <a:spcPts val="1905"/>
                        </a:lnSpc>
                        <a:tabLst>
                          <a:tab pos="1316355" algn="l"/>
                          <a:tab pos="1776730" algn="l"/>
                          <a:tab pos="2637790" algn="l"/>
                        </a:tabLst>
                      </a:pPr>
                      <a:r>
                        <a:rPr sz="2000" i="0" spc="-5" dirty="0">
                          <a:latin typeface="+mn-lt"/>
                          <a:cs typeface="Times New Roman" pitchFamily="18" charset="0"/>
                        </a:rPr>
                        <a:t>commodity</a:t>
                      </a:r>
                      <a:r>
                        <a:rPr sz="2000" i="0" spc="-5">
                          <a:latin typeface="+mn-lt"/>
                          <a:cs typeface="Times New Roman" pitchFamily="18" charset="0"/>
                        </a:rPr>
                        <a:t>	</a:t>
                      </a:r>
                      <a:r>
                        <a:rPr sz="2000" i="0" spc="-5" smtClean="0">
                          <a:latin typeface="+mn-lt"/>
                          <a:cs typeface="Times New Roman" pitchFamily="18" charset="0"/>
                        </a:rPr>
                        <a:t>or</a:t>
                      </a:r>
                      <a:r>
                        <a:rPr lang="en-US" sz="2000" i="0" spc="-5" baseline="0" dirty="0" smtClean="0">
                          <a:latin typeface="+mn-lt"/>
                          <a:cs typeface="Times New Roman" pitchFamily="18" charset="0"/>
                        </a:rPr>
                        <a:t> </a:t>
                      </a:r>
                      <a:r>
                        <a:rPr sz="2000" i="0" spc="-10" smtClean="0">
                          <a:latin typeface="+mn-lt"/>
                          <a:cs typeface="Times New Roman" pitchFamily="18" charset="0"/>
                        </a:rPr>
                        <a:t>factors</a:t>
                      </a:r>
                      <a:r>
                        <a:rPr sz="2000" i="0" spc="-10" dirty="0">
                          <a:latin typeface="+mn-lt"/>
                          <a:cs typeface="Times New Roman" pitchFamily="18" charset="0"/>
                        </a:rPr>
                        <a:t>	</a:t>
                      </a:r>
                      <a:r>
                        <a:rPr sz="2000" i="0" spc="-5" dirty="0">
                          <a:latin typeface="+mn-lt"/>
                          <a:cs typeface="Times New Roman" pitchFamily="18" charset="0"/>
                        </a:rPr>
                        <a:t>of</a:t>
                      </a:r>
                      <a:endParaRPr sz="2000" i="0">
                        <a:latin typeface="+mn-lt"/>
                        <a:cs typeface="Times New Roman" pitchFamily="18" charset="0"/>
                      </a:endParaRPr>
                    </a:p>
                    <a:p>
                      <a:pPr marL="65405">
                        <a:lnSpc>
                          <a:spcPts val="1905"/>
                        </a:lnSpc>
                      </a:pPr>
                      <a:r>
                        <a:rPr sz="2000" i="0" spc="-5" dirty="0">
                          <a:latin typeface="+mn-lt"/>
                          <a:cs typeface="Times New Roman" pitchFamily="18" charset="0"/>
                        </a:rPr>
                        <a:t>production.</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a:lnSpc>
                          <a:spcPts val="1864"/>
                        </a:lnSpc>
                        <a:tabLst>
                          <a:tab pos="443230" algn="l"/>
                          <a:tab pos="1508760" algn="l"/>
                          <a:tab pos="1952625" algn="l"/>
                          <a:tab pos="2753995" algn="l"/>
                        </a:tabLst>
                      </a:pPr>
                      <a:endParaRPr lang="en-US" sz="2000" i="0" spc="-70" dirty="0" smtClean="0">
                        <a:latin typeface="+mn-lt"/>
                        <a:cs typeface="Times New Roman" pitchFamily="18" charset="0"/>
                      </a:endParaRPr>
                    </a:p>
                    <a:p>
                      <a:pPr marL="65405">
                        <a:lnSpc>
                          <a:spcPts val="1864"/>
                        </a:lnSpc>
                        <a:tabLst>
                          <a:tab pos="443230" algn="l"/>
                          <a:tab pos="1508760" algn="l"/>
                          <a:tab pos="1952625" algn="l"/>
                          <a:tab pos="2753995" algn="l"/>
                        </a:tabLst>
                      </a:pPr>
                      <a:r>
                        <a:rPr sz="2000" i="0" spc="-70" smtClean="0">
                          <a:latin typeface="+mn-lt"/>
                          <a:cs typeface="Times New Roman" pitchFamily="18" charset="0"/>
                        </a:rPr>
                        <a:t>To</a:t>
                      </a:r>
                      <a:r>
                        <a:rPr sz="2000" i="0" spc="-70" dirty="0">
                          <a:latin typeface="+mn-lt"/>
                          <a:cs typeface="Times New Roman" pitchFamily="18" charset="0"/>
                        </a:rPr>
                        <a:t>	</a:t>
                      </a:r>
                      <a:r>
                        <a:rPr sz="2000" i="0" spc="-5" dirty="0">
                          <a:latin typeface="+mn-lt"/>
                          <a:cs typeface="Times New Roman" pitchFamily="18" charset="0"/>
                        </a:rPr>
                        <a:t>determine	</a:t>
                      </a:r>
                      <a:r>
                        <a:rPr sz="2000" i="0" spc="-10" dirty="0">
                          <a:latin typeface="+mn-lt"/>
                          <a:cs typeface="Times New Roman" pitchFamily="18" charset="0"/>
                        </a:rPr>
                        <a:t>the</a:t>
                      </a:r>
                      <a:r>
                        <a:rPr sz="2000" i="0" spc="-10">
                          <a:latin typeface="+mn-lt"/>
                          <a:cs typeface="Times New Roman" pitchFamily="18" charset="0"/>
                        </a:rPr>
                        <a:t>	</a:t>
                      </a:r>
                      <a:r>
                        <a:rPr sz="2000" i="0" spc="-5" smtClean="0">
                          <a:latin typeface="+mn-lt"/>
                          <a:cs typeface="Times New Roman" pitchFamily="18" charset="0"/>
                        </a:rPr>
                        <a:t>income</a:t>
                      </a:r>
                      <a:r>
                        <a:rPr lang="en-US" sz="2000" i="0" spc="-5" baseline="0" dirty="0" smtClean="0">
                          <a:latin typeface="+mn-lt"/>
                          <a:cs typeface="Times New Roman" pitchFamily="18" charset="0"/>
                        </a:rPr>
                        <a:t> </a:t>
                      </a:r>
                      <a:r>
                        <a:rPr sz="2000" i="0" spc="-10" smtClean="0">
                          <a:latin typeface="+mn-lt"/>
                          <a:cs typeface="Times New Roman" pitchFamily="18" charset="0"/>
                        </a:rPr>
                        <a:t>and</a:t>
                      </a:r>
                      <a:r>
                        <a:rPr lang="en-US" sz="2000" i="0" spc="-10" baseline="0" dirty="0" smtClean="0">
                          <a:latin typeface="+mn-lt"/>
                          <a:cs typeface="Times New Roman" pitchFamily="18" charset="0"/>
                        </a:rPr>
                        <a:t> </a:t>
                      </a:r>
                      <a:r>
                        <a:rPr sz="2000" i="0" spc="-5" smtClean="0">
                          <a:latin typeface="+mn-lt"/>
                          <a:cs typeface="Times New Roman" pitchFamily="18" charset="0"/>
                        </a:rPr>
                        <a:t>employment </a:t>
                      </a:r>
                      <a:r>
                        <a:rPr sz="2000" i="0" spc="-15" dirty="0">
                          <a:latin typeface="+mn-lt"/>
                          <a:cs typeface="Times New Roman" pitchFamily="18" charset="0"/>
                        </a:rPr>
                        <a:t>level </a:t>
                      </a:r>
                      <a:r>
                        <a:rPr sz="2000" i="0" spc="-5" dirty="0">
                          <a:latin typeface="+mn-lt"/>
                          <a:cs typeface="Times New Roman" pitchFamily="18" charset="0"/>
                        </a:rPr>
                        <a:t>of </a:t>
                      </a:r>
                      <a:r>
                        <a:rPr sz="2000" i="0" spc="-10" dirty="0">
                          <a:latin typeface="+mn-lt"/>
                          <a:cs typeface="Times New Roman" pitchFamily="18" charset="0"/>
                        </a:rPr>
                        <a:t>the</a:t>
                      </a:r>
                      <a:r>
                        <a:rPr sz="2000" i="0" spc="5" dirty="0">
                          <a:latin typeface="+mn-lt"/>
                          <a:cs typeface="Times New Roman" pitchFamily="18" charset="0"/>
                        </a:rPr>
                        <a:t> </a:t>
                      </a:r>
                      <a:r>
                        <a:rPr sz="2000" i="0" spc="-25" dirty="0">
                          <a:latin typeface="+mn-lt"/>
                          <a:cs typeface="Times New Roman" pitchFamily="18" charset="0"/>
                        </a:rPr>
                        <a:t>economy.</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r h="896691">
                <a:tc>
                  <a:txBody>
                    <a:bodyPr/>
                    <a:lstStyle/>
                    <a:p>
                      <a:pPr marL="385445" marR="375285" indent="1270">
                        <a:lnSpc>
                          <a:spcPts val="1880"/>
                        </a:lnSpc>
                        <a:spcBef>
                          <a:spcPts val="60"/>
                        </a:spcBef>
                      </a:pPr>
                      <a:endParaRPr sz="1800" b="1"/>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marR="59690">
                        <a:lnSpc>
                          <a:spcPts val="1880"/>
                        </a:lnSpc>
                        <a:spcBef>
                          <a:spcPts val="60"/>
                        </a:spcBef>
                      </a:pPr>
                      <a:endParaRPr lang="en-US" sz="2000" i="0" spc="-5" dirty="0" smtClean="0">
                        <a:latin typeface="+mn-lt"/>
                        <a:cs typeface="Times New Roman" pitchFamily="18" charset="0"/>
                      </a:endParaRPr>
                    </a:p>
                    <a:p>
                      <a:pPr marL="65405" marR="59690">
                        <a:lnSpc>
                          <a:spcPts val="1880"/>
                        </a:lnSpc>
                        <a:spcBef>
                          <a:spcPts val="60"/>
                        </a:spcBef>
                      </a:pPr>
                      <a:r>
                        <a:rPr sz="2000" i="0" spc="-5" smtClean="0">
                          <a:latin typeface="+mn-lt"/>
                          <a:cs typeface="Times New Roman" pitchFamily="18" charset="0"/>
                        </a:rPr>
                        <a:t>It </a:t>
                      </a:r>
                      <a:r>
                        <a:rPr sz="2000" i="0" dirty="0">
                          <a:latin typeface="+mn-lt"/>
                          <a:cs typeface="Times New Roman" pitchFamily="18" charset="0"/>
                        </a:rPr>
                        <a:t>is </a:t>
                      </a:r>
                      <a:r>
                        <a:rPr sz="2000" i="0" spc="-10" dirty="0">
                          <a:latin typeface="+mn-lt"/>
                          <a:cs typeface="Times New Roman" pitchFamily="18" charset="0"/>
                        </a:rPr>
                        <a:t>also known </a:t>
                      </a:r>
                      <a:r>
                        <a:rPr sz="2000" i="0" spc="-5" dirty="0">
                          <a:latin typeface="+mn-lt"/>
                          <a:cs typeface="Times New Roman" pitchFamily="18" charset="0"/>
                        </a:rPr>
                        <a:t>as ‘</a:t>
                      </a:r>
                      <a:r>
                        <a:rPr sz="2000" i="0" spc="-5">
                          <a:latin typeface="+mn-lt"/>
                          <a:cs typeface="Times New Roman" pitchFamily="18" charset="0"/>
                        </a:rPr>
                        <a:t>Price </a:t>
                      </a:r>
                      <a:r>
                        <a:rPr sz="2000" i="0" spc="-10" smtClean="0">
                          <a:latin typeface="+mn-lt"/>
                          <a:cs typeface="Times New Roman" pitchFamily="18" charset="0"/>
                        </a:rPr>
                        <a:t>theor</a:t>
                      </a:r>
                      <a:r>
                        <a:rPr sz="2000" i="0" spc="-55" smtClean="0">
                          <a:latin typeface="+mn-lt"/>
                          <a:cs typeface="Times New Roman" pitchFamily="18" charset="0"/>
                        </a:rPr>
                        <a:t>y</a:t>
                      </a:r>
                      <a:r>
                        <a:rPr sz="2000" i="0" spc="-55" dirty="0">
                          <a:latin typeface="+mn-lt"/>
                          <a:cs typeface="Times New Roman" pitchFamily="18" charset="0"/>
                        </a:rPr>
                        <a:t>’.</a:t>
                      </a:r>
                      <a:endParaRPr sz="2000" i="0">
                        <a:latin typeface="+mn-lt"/>
                        <a:cs typeface="Times New Roman" pitchFamily="18" charset="0"/>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marR="58419">
                        <a:lnSpc>
                          <a:spcPts val="1880"/>
                        </a:lnSpc>
                        <a:spcBef>
                          <a:spcPts val="60"/>
                        </a:spcBef>
                      </a:pPr>
                      <a:endParaRPr lang="en-US" sz="2000" i="0" spc="-5" dirty="0" smtClean="0">
                        <a:latin typeface="+mn-lt"/>
                        <a:cs typeface="Times New Roman" pitchFamily="18" charset="0"/>
                      </a:endParaRPr>
                    </a:p>
                    <a:p>
                      <a:pPr marL="65405" marR="58419">
                        <a:lnSpc>
                          <a:spcPts val="1880"/>
                        </a:lnSpc>
                        <a:spcBef>
                          <a:spcPts val="60"/>
                        </a:spcBef>
                      </a:pPr>
                      <a:r>
                        <a:rPr sz="2000" i="0" spc="-5" smtClean="0">
                          <a:latin typeface="+mn-lt"/>
                          <a:cs typeface="Times New Roman" pitchFamily="18" charset="0"/>
                        </a:rPr>
                        <a:t>It </a:t>
                      </a:r>
                      <a:r>
                        <a:rPr sz="2000" i="0" spc="-5" dirty="0">
                          <a:latin typeface="+mn-lt"/>
                          <a:cs typeface="Times New Roman" pitchFamily="18" charset="0"/>
                        </a:rPr>
                        <a:t>is also </a:t>
                      </a:r>
                      <a:r>
                        <a:rPr sz="2000" i="0" spc="-10" dirty="0">
                          <a:latin typeface="+mn-lt"/>
                          <a:cs typeface="Times New Roman" pitchFamily="18" charset="0"/>
                        </a:rPr>
                        <a:t>known </a:t>
                      </a:r>
                      <a:r>
                        <a:rPr sz="2000" i="0" spc="-5" dirty="0">
                          <a:latin typeface="+mn-lt"/>
                          <a:cs typeface="Times New Roman" pitchFamily="18" charset="0"/>
                        </a:rPr>
                        <a:t>as ‘Income </a:t>
                      </a:r>
                      <a:r>
                        <a:rPr sz="2000" i="0" spc="-10" dirty="0">
                          <a:latin typeface="+mn-lt"/>
                          <a:cs typeface="Times New Roman" pitchFamily="18" charset="0"/>
                        </a:rPr>
                        <a:t>and  </a:t>
                      </a:r>
                      <a:r>
                        <a:rPr sz="2000" i="0" spc="-5" dirty="0">
                          <a:latin typeface="+mn-lt"/>
                          <a:cs typeface="Times New Roman" pitchFamily="18" charset="0"/>
                        </a:rPr>
                        <a:t>Employment</a:t>
                      </a:r>
                      <a:r>
                        <a:rPr sz="2000" i="0" spc="5" dirty="0">
                          <a:latin typeface="+mn-lt"/>
                          <a:cs typeface="Times New Roman" pitchFamily="18" charset="0"/>
                        </a:rPr>
                        <a:t> </a:t>
                      </a:r>
                      <a:r>
                        <a:rPr sz="2000" i="0" dirty="0">
                          <a:latin typeface="+mn-lt"/>
                          <a:cs typeface="Times New Roman" pitchFamily="18" charset="0"/>
                        </a:rPr>
                        <a:t>Theory’</a:t>
                      </a:r>
                      <a:endParaRPr sz="2000" i="0">
                        <a:latin typeface="+mn-lt"/>
                        <a:cs typeface="Times New Roman" pitchFamily="18" charset="0"/>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r h="782749">
                <a:tc>
                  <a:txBody>
                    <a:bodyPr/>
                    <a:lstStyle/>
                    <a:p>
                      <a:pPr marL="259079">
                        <a:lnSpc>
                          <a:spcPts val="1850"/>
                        </a:lnSpc>
                      </a:pPr>
                      <a:endParaRPr lang="en-US" sz="1800" b="1" dirty="0" smtClean="0"/>
                    </a:p>
                    <a:p>
                      <a:pPr marL="259079">
                        <a:lnSpc>
                          <a:spcPts val="1850"/>
                        </a:lnSpc>
                      </a:pPr>
                      <a:r>
                        <a:rPr sz="1800" b="1" smtClean="0"/>
                        <a:t>Example</a:t>
                      </a:r>
                      <a:endParaRPr sz="18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a:lnSpc>
                          <a:spcPts val="1870"/>
                        </a:lnSpc>
                        <a:tabLst>
                          <a:tab pos="1102995" algn="l"/>
                          <a:tab pos="1931035" algn="l"/>
                        </a:tabLst>
                      </a:pPr>
                      <a:endParaRPr lang="en-US" sz="2000" i="0" spc="-5" dirty="0" smtClean="0">
                        <a:latin typeface="+mn-lt"/>
                        <a:cs typeface="Times New Roman" pitchFamily="18" charset="0"/>
                      </a:endParaRPr>
                    </a:p>
                    <a:p>
                      <a:pPr marL="65405">
                        <a:lnSpc>
                          <a:spcPts val="1870"/>
                        </a:lnSpc>
                        <a:tabLst>
                          <a:tab pos="1102995" algn="l"/>
                          <a:tab pos="1931035" algn="l"/>
                        </a:tabLst>
                      </a:pPr>
                      <a:r>
                        <a:rPr sz="2000" i="0" spc="-5" smtClean="0">
                          <a:latin typeface="+mn-lt"/>
                          <a:cs typeface="Times New Roman" pitchFamily="18" charset="0"/>
                        </a:rPr>
                        <a:t>Individual</a:t>
                      </a:r>
                      <a:r>
                        <a:rPr sz="2000" i="0" spc="-5" dirty="0">
                          <a:latin typeface="+mn-lt"/>
                          <a:cs typeface="Times New Roman" pitchFamily="18" charset="0"/>
                        </a:rPr>
                        <a:t>	income,	individual</a:t>
                      </a:r>
                      <a:endParaRPr sz="2000" i="0">
                        <a:latin typeface="+mn-lt"/>
                        <a:cs typeface="Times New Roman" pitchFamily="18" charset="0"/>
                      </a:endParaRPr>
                    </a:p>
                    <a:p>
                      <a:pPr marL="65405">
                        <a:lnSpc>
                          <a:spcPts val="1905"/>
                        </a:lnSpc>
                      </a:pPr>
                      <a:r>
                        <a:rPr sz="2000" i="0" dirty="0">
                          <a:latin typeface="+mn-lt"/>
                          <a:cs typeface="Times New Roman" pitchFamily="18" charset="0"/>
                        </a:rPr>
                        <a:t>output.</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a:lnSpc>
                          <a:spcPts val="1850"/>
                        </a:lnSpc>
                      </a:pPr>
                      <a:endParaRPr lang="en-US" sz="2000" i="0" spc="-5" dirty="0" smtClean="0">
                        <a:latin typeface="+mn-lt"/>
                        <a:cs typeface="Times New Roman" pitchFamily="18" charset="0"/>
                      </a:endParaRPr>
                    </a:p>
                    <a:p>
                      <a:pPr marL="65405">
                        <a:lnSpc>
                          <a:spcPts val="1850"/>
                        </a:lnSpc>
                      </a:pPr>
                      <a:r>
                        <a:rPr sz="2000" i="0" spc="-5" smtClean="0">
                          <a:latin typeface="+mn-lt"/>
                          <a:cs typeface="Times New Roman" pitchFamily="18" charset="0"/>
                        </a:rPr>
                        <a:t>National </a:t>
                      </a:r>
                      <a:r>
                        <a:rPr sz="2000" i="0" spc="-5" dirty="0">
                          <a:latin typeface="+mn-lt"/>
                          <a:cs typeface="Times New Roman" pitchFamily="18" charset="0"/>
                        </a:rPr>
                        <a:t>Income, national</a:t>
                      </a:r>
                      <a:r>
                        <a:rPr sz="2000" i="0" spc="5" dirty="0">
                          <a:latin typeface="+mn-lt"/>
                          <a:cs typeface="Times New Roman" pitchFamily="18" charset="0"/>
                        </a:rPr>
                        <a:t> </a:t>
                      </a:r>
                      <a:r>
                        <a:rPr sz="2000" i="0" dirty="0">
                          <a:latin typeface="+mn-lt"/>
                          <a:cs typeface="Times New Roman" pitchFamily="18" charset="0"/>
                        </a:rPr>
                        <a:t>output.</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r h="945367">
                <a:tc>
                  <a:txBody>
                    <a:bodyPr/>
                    <a:lstStyle/>
                    <a:p>
                      <a:pPr marL="81915">
                        <a:lnSpc>
                          <a:spcPts val="1855"/>
                        </a:lnSpc>
                      </a:pPr>
                      <a:endParaRPr lang="en-US" sz="1800" b="1" dirty="0" smtClean="0"/>
                    </a:p>
                    <a:p>
                      <a:pPr marL="81915">
                        <a:lnSpc>
                          <a:spcPts val="1855"/>
                        </a:lnSpc>
                      </a:pPr>
                      <a:r>
                        <a:rPr sz="1800" b="1" smtClean="0"/>
                        <a:t>Aggregation</a:t>
                      </a:r>
                      <a:endParaRPr sz="1800" b="1"/>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75000"/>
                      </a:schemeClr>
                    </a:solidFill>
                  </a:tcPr>
                </a:tc>
                <a:tc>
                  <a:txBody>
                    <a:bodyPr/>
                    <a:lstStyle/>
                    <a:p>
                      <a:pPr marL="65405">
                        <a:lnSpc>
                          <a:spcPts val="1870"/>
                        </a:lnSpc>
                        <a:tabLst>
                          <a:tab pos="1221740" algn="l"/>
                        </a:tabLst>
                      </a:pPr>
                      <a:endParaRPr lang="en-US" sz="2000" i="0" spc="-5" dirty="0" smtClean="0">
                        <a:latin typeface="+mn-lt"/>
                        <a:cs typeface="Times New Roman" pitchFamily="18" charset="0"/>
                      </a:endParaRPr>
                    </a:p>
                    <a:p>
                      <a:pPr marL="65405">
                        <a:lnSpc>
                          <a:spcPts val="1870"/>
                        </a:lnSpc>
                        <a:tabLst>
                          <a:tab pos="1221740" algn="l"/>
                        </a:tabLst>
                      </a:pPr>
                      <a:r>
                        <a:rPr sz="2000" i="0" spc="-5" smtClean="0">
                          <a:latin typeface="+mn-lt"/>
                          <a:cs typeface="Times New Roman" pitchFamily="18" charset="0"/>
                        </a:rPr>
                        <a:t>It </a:t>
                      </a:r>
                      <a:r>
                        <a:rPr sz="2000" i="0" spc="135" smtClean="0">
                          <a:latin typeface="+mn-lt"/>
                          <a:cs typeface="Times New Roman" pitchFamily="18" charset="0"/>
                        </a:rPr>
                        <a:t> </a:t>
                      </a:r>
                      <a:r>
                        <a:rPr sz="2000" i="0" spc="-20" dirty="0">
                          <a:latin typeface="+mn-lt"/>
                          <a:cs typeface="Times New Roman" pitchFamily="18" charset="0"/>
                        </a:rPr>
                        <a:t>involves	</a:t>
                      </a:r>
                      <a:r>
                        <a:rPr sz="2000" i="0" spc="-5" dirty="0">
                          <a:latin typeface="+mn-lt"/>
                          <a:cs typeface="Times New Roman" pitchFamily="18" charset="0"/>
                        </a:rPr>
                        <a:t>limited </a:t>
                      </a:r>
                      <a:r>
                        <a:rPr sz="2000" i="0" spc="-10" dirty="0">
                          <a:latin typeface="+mn-lt"/>
                          <a:cs typeface="Times New Roman" pitchFamily="18" charset="0"/>
                        </a:rPr>
                        <a:t>degree</a:t>
                      </a:r>
                      <a:r>
                        <a:rPr sz="2000" i="0" spc="215" dirty="0">
                          <a:latin typeface="+mn-lt"/>
                          <a:cs typeface="Times New Roman" pitchFamily="18" charset="0"/>
                        </a:rPr>
                        <a:t> </a:t>
                      </a:r>
                      <a:r>
                        <a:rPr sz="2000" i="0" spc="-5" dirty="0">
                          <a:latin typeface="+mn-lt"/>
                          <a:cs typeface="Times New Roman" pitchFamily="18" charset="0"/>
                        </a:rPr>
                        <a:t>of</a:t>
                      </a:r>
                      <a:endParaRPr sz="2000" i="0">
                        <a:latin typeface="+mn-lt"/>
                        <a:cs typeface="Times New Roman" pitchFamily="18" charset="0"/>
                      </a:endParaRPr>
                    </a:p>
                    <a:p>
                      <a:pPr marL="65405">
                        <a:lnSpc>
                          <a:spcPts val="1900"/>
                        </a:lnSpc>
                      </a:pPr>
                      <a:r>
                        <a:rPr sz="2000" i="0" spc="-10" dirty="0">
                          <a:latin typeface="+mn-lt"/>
                          <a:cs typeface="Times New Roman" pitchFamily="18" charset="0"/>
                        </a:rPr>
                        <a:t>aggregation.</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c>
                  <a:txBody>
                    <a:bodyPr/>
                    <a:lstStyle/>
                    <a:p>
                      <a:pPr marL="65405">
                        <a:lnSpc>
                          <a:spcPts val="1870"/>
                        </a:lnSpc>
                      </a:pPr>
                      <a:endParaRPr lang="en-US" sz="2000" i="0" spc="-5" dirty="0" smtClean="0">
                        <a:latin typeface="+mn-lt"/>
                        <a:cs typeface="Times New Roman" pitchFamily="18" charset="0"/>
                      </a:endParaRPr>
                    </a:p>
                    <a:p>
                      <a:pPr marL="65405">
                        <a:lnSpc>
                          <a:spcPts val="1870"/>
                        </a:lnSpc>
                      </a:pPr>
                      <a:r>
                        <a:rPr sz="2000" i="0" spc="-5" smtClean="0">
                          <a:latin typeface="+mn-lt"/>
                          <a:cs typeface="Times New Roman" pitchFamily="18" charset="0"/>
                        </a:rPr>
                        <a:t>It </a:t>
                      </a:r>
                      <a:r>
                        <a:rPr sz="2000" i="0" spc="-20" dirty="0">
                          <a:latin typeface="+mn-lt"/>
                          <a:cs typeface="Times New Roman" pitchFamily="18" charset="0"/>
                        </a:rPr>
                        <a:t>involves </a:t>
                      </a:r>
                      <a:r>
                        <a:rPr sz="2000" i="0" spc="-5" dirty="0">
                          <a:latin typeface="+mn-lt"/>
                          <a:cs typeface="Times New Roman" pitchFamily="18" charset="0"/>
                        </a:rPr>
                        <a:t>the highest </a:t>
                      </a:r>
                      <a:r>
                        <a:rPr sz="2000" i="0" spc="-10" dirty="0">
                          <a:latin typeface="+mn-lt"/>
                          <a:cs typeface="Times New Roman" pitchFamily="18" charset="0"/>
                        </a:rPr>
                        <a:t>degree</a:t>
                      </a:r>
                      <a:r>
                        <a:rPr sz="2000" i="0" spc="114" dirty="0">
                          <a:latin typeface="+mn-lt"/>
                          <a:cs typeface="Times New Roman" pitchFamily="18" charset="0"/>
                        </a:rPr>
                        <a:t> </a:t>
                      </a:r>
                      <a:r>
                        <a:rPr sz="2000" i="0" spc="-5" dirty="0">
                          <a:latin typeface="+mn-lt"/>
                          <a:cs typeface="Times New Roman" pitchFamily="18" charset="0"/>
                        </a:rPr>
                        <a:t>of</a:t>
                      </a:r>
                      <a:endParaRPr sz="2000" i="0">
                        <a:latin typeface="+mn-lt"/>
                        <a:cs typeface="Times New Roman" pitchFamily="18" charset="0"/>
                      </a:endParaRPr>
                    </a:p>
                    <a:p>
                      <a:pPr marL="65405">
                        <a:lnSpc>
                          <a:spcPts val="1900"/>
                        </a:lnSpc>
                      </a:pPr>
                      <a:r>
                        <a:rPr sz="2000" i="0" spc="-10" dirty="0">
                          <a:latin typeface="+mn-lt"/>
                          <a:cs typeface="Times New Roman" pitchFamily="18" charset="0"/>
                        </a:rPr>
                        <a:t>aggregation.</a:t>
                      </a:r>
                      <a:endParaRPr sz="2000" i="0">
                        <a:latin typeface="+mn-lt"/>
                        <a:cs typeface="Times New Roman" pitchFamily="18" charset="0"/>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3">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a:ln>
            <a:solidFill>
              <a:schemeClr val="accent3">
                <a:lumMod val="60000"/>
                <a:lumOff val="40000"/>
              </a:schemeClr>
            </a:solidFill>
          </a:ln>
        </p:spPr>
        <p:txBody>
          <a:bodyPr/>
          <a:lstStyle/>
          <a:p>
            <a:r>
              <a:rPr lang="en-US" u="heavy" spc="-10" dirty="0" smtClean="0">
                <a:uFill>
                  <a:solidFill>
                    <a:srgbClr val="404040"/>
                  </a:solidFill>
                </a:uFill>
              </a:rPr>
              <a:t>DISTINGUISH</a:t>
            </a:r>
            <a:r>
              <a:rPr lang="en-US" u="heavy" spc="-30" dirty="0" smtClean="0">
                <a:uFill>
                  <a:solidFill>
                    <a:srgbClr val="404040"/>
                  </a:solidFill>
                </a:uFill>
              </a:rPr>
              <a:t> </a:t>
            </a:r>
            <a:r>
              <a:rPr lang="en-US" u="heavy" spc="-10" dirty="0" smtClean="0">
                <a:uFill>
                  <a:solidFill>
                    <a:srgbClr val="404040"/>
                  </a:solidFill>
                </a:uFill>
              </a:rPr>
              <a:t>BETWEEN</a:t>
            </a:r>
            <a:endParaRPr lang="en-US" dirty="0"/>
          </a:p>
        </p:txBody>
      </p:sp>
      <p:sp>
        <p:nvSpPr>
          <p:cNvPr id="3" name="Text Placeholder 2"/>
          <p:cNvSpPr>
            <a:spLocks noGrp="1"/>
          </p:cNvSpPr>
          <p:nvPr>
            <p:ph type="body" idx="1"/>
          </p:nvPr>
        </p:nvSpPr>
        <p:spPr>
          <a:solidFill>
            <a:schemeClr val="accent3">
              <a:lumMod val="60000"/>
              <a:lumOff val="40000"/>
            </a:schemeClr>
          </a:solidFill>
          <a:ln>
            <a:solidFill>
              <a:schemeClr val="accent3">
                <a:lumMod val="60000"/>
                <a:lumOff val="40000"/>
              </a:schemeClr>
            </a:solidFill>
          </a:ln>
        </p:spPr>
        <p:txBody>
          <a:bodyPr>
            <a:normAutofit fontScale="25000" lnSpcReduction="20000"/>
          </a:bodyPr>
          <a:lstStyle/>
          <a:p>
            <a:endParaRPr lang="en-US" i="1" spc="-165" dirty="0" smtClean="0">
              <a:latin typeface="Georgia"/>
              <a:cs typeface="Georgia"/>
            </a:endParaRPr>
          </a:p>
          <a:p>
            <a:r>
              <a:rPr lang="en-US" i="1" spc="-165" dirty="0" smtClean="0">
                <a:latin typeface="Georgia"/>
                <a:cs typeface="Georgia"/>
              </a:rPr>
              <a:t>        </a:t>
            </a:r>
          </a:p>
          <a:p>
            <a:r>
              <a:rPr lang="en-US" sz="9600" i="1" spc="-165" dirty="0">
                <a:latin typeface="Georgia"/>
                <a:cs typeface="Georgia"/>
              </a:rPr>
              <a:t> </a:t>
            </a:r>
            <a:r>
              <a:rPr lang="en-US" sz="9600" i="1" spc="-165" dirty="0" smtClean="0">
                <a:latin typeface="Georgia"/>
                <a:cs typeface="Georgia"/>
              </a:rPr>
              <a:t>         Positive</a:t>
            </a:r>
            <a:r>
              <a:rPr lang="en-US" sz="9600" i="1" spc="-120" dirty="0" smtClean="0">
                <a:latin typeface="Georgia"/>
                <a:cs typeface="Georgia"/>
              </a:rPr>
              <a:t> </a:t>
            </a:r>
            <a:r>
              <a:rPr lang="en-US" sz="9600" i="1" spc="-204" dirty="0">
                <a:latin typeface="Georgia"/>
                <a:cs typeface="Georgia"/>
              </a:rPr>
              <a:t>Economics</a:t>
            </a:r>
            <a:endParaRPr lang="en-US" sz="9600" dirty="0" smtClean="0">
              <a:latin typeface="Georgia"/>
              <a:cs typeface="Georgia"/>
            </a:endParaRPr>
          </a:p>
          <a:p>
            <a:endParaRPr lang="en-US" dirty="0"/>
          </a:p>
        </p:txBody>
      </p:sp>
      <p:sp>
        <p:nvSpPr>
          <p:cNvPr id="4" name="Content Placeholder 3"/>
          <p:cNvSpPr>
            <a:spLocks noGrp="1"/>
          </p:cNvSpPr>
          <p:nvPr>
            <p:ph sz="half" idx="2"/>
          </p:nvPr>
        </p:nvSpPr>
        <p:spPr>
          <a:solidFill>
            <a:schemeClr val="accent3">
              <a:lumMod val="75000"/>
            </a:schemeClr>
          </a:solidFill>
          <a:ln>
            <a:solidFill>
              <a:schemeClr val="accent3">
                <a:lumMod val="60000"/>
                <a:lumOff val="40000"/>
              </a:schemeClr>
            </a:solidFill>
          </a:ln>
        </p:spPr>
        <p:txBody>
          <a:bodyPr>
            <a:normAutofit fontScale="92500" lnSpcReduction="20000"/>
          </a:bodyPr>
          <a:lstStyle/>
          <a:p>
            <a:pPr fontAlgn="t"/>
            <a:r>
              <a:rPr lang="en-US" dirty="0"/>
              <a:t>It deals with the </a:t>
            </a:r>
            <a:r>
              <a:rPr lang="en-US" dirty="0" smtClean="0"/>
              <a:t>things</a:t>
            </a:r>
          </a:p>
          <a:p>
            <a:pPr fontAlgn="t">
              <a:buNone/>
            </a:pPr>
            <a:r>
              <a:rPr lang="en-US" dirty="0" smtClean="0"/>
              <a:t>      “ </a:t>
            </a:r>
            <a:r>
              <a:rPr lang="en-US" dirty="0"/>
              <a:t>as they are”</a:t>
            </a:r>
          </a:p>
          <a:p>
            <a:pPr fontAlgn="t"/>
            <a:r>
              <a:rPr lang="en-US" dirty="0"/>
              <a:t>Based upon real facts</a:t>
            </a:r>
          </a:p>
          <a:p>
            <a:pPr fontAlgn="t"/>
            <a:r>
              <a:rPr lang="en-US" dirty="0" smtClean="0"/>
              <a:t>It can be verified with  </a:t>
            </a:r>
            <a:r>
              <a:rPr lang="en-US" dirty="0"/>
              <a:t>actual data</a:t>
            </a:r>
          </a:p>
          <a:p>
            <a:pPr fontAlgn="t"/>
            <a:r>
              <a:rPr lang="en-US" dirty="0"/>
              <a:t>Pure and neutral between  ends</a:t>
            </a:r>
          </a:p>
          <a:p>
            <a:pPr fontAlgn="t"/>
            <a:r>
              <a:rPr lang="en-US" dirty="0" smtClean="0"/>
              <a:t>It aims to make real</a:t>
            </a:r>
            <a:endParaRPr lang="en-US" dirty="0"/>
          </a:p>
          <a:p>
            <a:pPr fontAlgn="t"/>
            <a:r>
              <a:rPr lang="en-US" dirty="0"/>
              <a:t>description of an economic  activity.</a:t>
            </a:r>
          </a:p>
          <a:p>
            <a:pPr fontAlgn="t"/>
            <a:r>
              <a:rPr lang="en-US" dirty="0"/>
              <a:t>It does not give any value  judgments.</a:t>
            </a:r>
          </a:p>
          <a:p>
            <a:endParaRPr lang="en-US" dirty="0"/>
          </a:p>
        </p:txBody>
      </p:sp>
      <p:sp>
        <p:nvSpPr>
          <p:cNvPr id="5" name="Text Placeholder 4"/>
          <p:cNvSpPr>
            <a:spLocks noGrp="1"/>
          </p:cNvSpPr>
          <p:nvPr>
            <p:ph type="body" sz="quarter" idx="3"/>
          </p:nvPr>
        </p:nvSpPr>
        <p:spPr>
          <a:solidFill>
            <a:schemeClr val="accent3">
              <a:lumMod val="60000"/>
              <a:lumOff val="40000"/>
            </a:schemeClr>
          </a:solidFill>
          <a:ln>
            <a:solidFill>
              <a:schemeClr val="accent3">
                <a:lumMod val="60000"/>
                <a:lumOff val="40000"/>
              </a:schemeClr>
            </a:solidFill>
          </a:ln>
        </p:spPr>
        <p:txBody>
          <a:bodyPr>
            <a:normAutofit fontScale="25000" lnSpcReduction="20000"/>
          </a:bodyPr>
          <a:lstStyle/>
          <a:p>
            <a:endParaRPr lang="en-US" i="1" spc="-195" dirty="0" smtClean="0">
              <a:latin typeface="Georgia"/>
              <a:cs typeface="Georgia"/>
            </a:endParaRPr>
          </a:p>
          <a:p>
            <a:endParaRPr lang="en-US" i="1" spc="-195" dirty="0">
              <a:latin typeface="Georgia"/>
              <a:cs typeface="Georgia"/>
            </a:endParaRPr>
          </a:p>
          <a:p>
            <a:r>
              <a:rPr lang="en-US" sz="5100" i="1" spc="-195" dirty="0" smtClean="0">
                <a:latin typeface="Georgia"/>
                <a:cs typeface="Georgia"/>
              </a:rPr>
              <a:t>                                                                                                             </a:t>
            </a:r>
          </a:p>
          <a:p>
            <a:r>
              <a:rPr lang="en-US" sz="5100" i="1" spc="-195" dirty="0">
                <a:latin typeface="Georgia"/>
                <a:cs typeface="Georgia"/>
              </a:rPr>
              <a:t> </a:t>
            </a:r>
            <a:r>
              <a:rPr lang="en-US" sz="5100" i="1" spc="-195" dirty="0" smtClean="0">
                <a:latin typeface="Georgia"/>
                <a:cs typeface="Georgia"/>
              </a:rPr>
              <a:t>                       </a:t>
            </a:r>
            <a:r>
              <a:rPr lang="en-US" sz="9600" i="1" spc="-195" dirty="0" smtClean="0">
                <a:latin typeface="Georgia"/>
                <a:cs typeface="Georgia"/>
              </a:rPr>
              <a:t>Normative</a:t>
            </a:r>
            <a:r>
              <a:rPr lang="en-US" sz="9600" i="1" spc="-130" dirty="0" smtClean="0">
                <a:latin typeface="Georgia"/>
                <a:cs typeface="Georgia"/>
              </a:rPr>
              <a:t>  </a:t>
            </a:r>
            <a:r>
              <a:rPr lang="en-US" sz="9600" i="1" spc="-204" dirty="0" smtClean="0">
                <a:latin typeface="Georgia"/>
                <a:cs typeface="Georgia"/>
              </a:rPr>
              <a:t>Economics</a:t>
            </a:r>
            <a:endParaRPr lang="en-US" sz="9600" dirty="0" smtClean="0">
              <a:latin typeface="Georgia"/>
              <a:cs typeface="Georgia"/>
            </a:endParaRPr>
          </a:p>
          <a:p>
            <a:endParaRPr lang="en-US" dirty="0"/>
          </a:p>
        </p:txBody>
      </p:sp>
      <p:sp>
        <p:nvSpPr>
          <p:cNvPr id="6" name="Content Placeholder 5"/>
          <p:cNvSpPr>
            <a:spLocks noGrp="1"/>
          </p:cNvSpPr>
          <p:nvPr>
            <p:ph sz="quarter" idx="4"/>
          </p:nvPr>
        </p:nvSpPr>
        <p:spPr>
          <a:solidFill>
            <a:schemeClr val="accent3">
              <a:lumMod val="75000"/>
            </a:schemeClr>
          </a:solidFill>
          <a:ln>
            <a:solidFill>
              <a:schemeClr val="accent3">
                <a:lumMod val="60000"/>
                <a:lumOff val="40000"/>
              </a:schemeClr>
            </a:solidFill>
          </a:ln>
        </p:spPr>
        <p:txBody>
          <a:bodyPr>
            <a:normAutofit/>
          </a:bodyPr>
          <a:lstStyle/>
          <a:p>
            <a:pPr fontAlgn="t"/>
            <a:r>
              <a:rPr lang="en-US" dirty="0"/>
              <a:t>It  deals  with	the things  “as they should be”</a:t>
            </a:r>
          </a:p>
          <a:p>
            <a:pPr fontAlgn="t"/>
            <a:r>
              <a:rPr lang="en-US" dirty="0" smtClean="0"/>
              <a:t>Based upon opinions</a:t>
            </a:r>
          </a:p>
          <a:p>
            <a:pPr fontAlgn="t"/>
            <a:r>
              <a:rPr lang="en-US" dirty="0" smtClean="0"/>
              <a:t>It </a:t>
            </a:r>
            <a:r>
              <a:rPr lang="en-US" dirty="0"/>
              <a:t>cannot be verified</a:t>
            </a:r>
          </a:p>
          <a:p>
            <a:pPr fontAlgn="t"/>
            <a:r>
              <a:rPr lang="en-US" dirty="0"/>
              <a:t>Suggestive &amp; optimum in  nature</a:t>
            </a:r>
          </a:p>
          <a:p>
            <a:pPr fontAlgn="t"/>
            <a:r>
              <a:rPr lang="en-US" dirty="0" smtClean="0"/>
              <a:t>It aims to determine </a:t>
            </a:r>
            <a:r>
              <a:rPr lang="en-US" dirty="0"/>
              <a:t>the </a:t>
            </a:r>
            <a:r>
              <a:rPr lang="en-US" dirty="0" smtClean="0"/>
              <a:t>ideals.</a:t>
            </a:r>
          </a:p>
          <a:p>
            <a:pPr fontAlgn="t"/>
            <a:r>
              <a:rPr lang="en-US" dirty="0" smtClean="0"/>
              <a:t>It gives value judgments.</a:t>
            </a:r>
            <a:endParaRPr lang="en-US" dirty="0"/>
          </a:p>
          <a:p>
            <a:pPr fontAlgn="t"/>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a:ln>
            <a:solidFill>
              <a:schemeClr val="accent3">
                <a:lumMod val="60000"/>
                <a:lumOff val="40000"/>
              </a:schemeClr>
            </a:solidFill>
          </a:ln>
        </p:spPr>
        <p:txBody>
          <a:bodyPr>
            <a:normAutofit fontScale="90000"/>
          </a:bodyPr>
          <a:lstStyle/>
          <a:p>
            <a:r>
              <a:rPr lang="en-US" u="sng" spc="-5" dirty="0" smtClean="0"/>
              <a:t>CENTRAL </a:t>
            </a:r>
            <a:r>
              <a:rPr lang="en-US" u="sng" spc="-10" dirty="0" smtClean="0"/>
              <a:t>PROBLEMS </a:t>
            </a:r>
            <a:r>
              <a:rPr lang="en-US" u="sng" dirty="0" smtClean="0"/>
              <a:t>OF </a:t>
            </a:r>
            <a:r>
              <a:rPr lang="en-US" u="sng" spc="-5" dirty="0" smtClean="0"/>
              <a:t>AN</a:t>
            </a:r>
            <a:r>
              <a:rPr lang="en-US" u="sng" spc="-85" dirty="0" smtClean="0"/>
              <a:t> </a:t>
            </a:r>
            <a:r>
              <a:rPr lang="en-US" u="sng" spc="-15" dirty="0" smtClean="0"/>
              <a:t>ECONOMY</a:t>
            </a:r>
            <a:endParaRPr lang="en-US" u="sng" dirty="0"/>
          </a:p>
        </p:txBody>
      </p:sp>
      <p:sp>
        <p:nvSpPr>
          <p:cNvPr id="3" name="Content Placeholder 2"/>
          <p:cNvSpPr>
            <a:spLocks noGrp="1"/>
          </p:cNvSpPr>
          <p:nvPr>
            <p:ph idx="1"/>
          </p:nvPr>
        </p:nvSpPr>
        <p:spPr>
          <a:solidFill>
            <a:schemeClr val="accent3">
              <a:lumMod val="60000"/>
              <a:lumOff val="40000"/>
            </a:schemeClr>
          </a:solidFill>
          <a:ln>
            <a:solidFill>
              <a:schemeClr val="accent3">
                <a:lumMod val="60000"/>
                <a:lumOff val="40000"/>
              </a:schemeClr>
            </a:solidFill>
          </a:ln>
        </p:spPr>
        <p:txBody>
          <a:bodyPr>
            <a:normAutofit lnSpcReduction="10000"/>
          </a:bodyPr>
          <a:lstStyle/>
          <a:p>
            <a:r>
              <a:rPr lang="en-US" b="0" spc="-5" dirty="0" smtClean="0">
                <a:latin typeface="Caladea"/>
                <a:cs typeface="Caladea"/>
              </a:rPr>
              <a:t>Production, distribution and disposition of </a:t>
            </a:r>
            <a:r>
              <a:rPr lang="en-US" b="0" dirty="0" smtClean="0">
                <a:latin typeface="Caladea"/>
                <a:cs typeface="Caladea"/>
              </a:rPr>
              <a:t>goods </a:t>
            </a:r>
            <a:r>
              <a:rPr lang="en-US" b="0" spc="-5" dirty="0" smtClean="0">
                <a:latin typeface="Caladea"/>
                <a:cs typeface="Caladea"/>
              </a:rPr>
              <a:t>and services  </a:t>
            </a:r>
            <a:r>
              <a:rPr lang="en-US" b="0" spc="-10" dirty="0" smtClean="0">
                <a:latin typeface="Caladea"/>
                <a:cs typeface="Caladea"/>
              </a:rPr>
              <a:t>are </a:t>
            </a:r>
            <a:r>
              <a:rPr lang="en-US" b="0" dirty="0" smtClean="0">
                <a:latin typeface="Caladea"/>
                <a:cs typeface="Caladea"/>
              </a:rPr>
              <a:t>the </a:t>
            </a:r>
            <a:r>
              <a:rPr lang="en-US" b="0" spc="-5" dirty="0" smtClean="0">
                <a:latin typeface="Caladea"/>
                <a:cs typeface="Caladea"/>
              </a:rPr>
              <a:t>basic </a:t>
            </a:r>
            <a:r>
              <a:rPr lang="en-US" b="0" dirty="0" smtClean="0">
                <a:latin typeface="Caladea"/>
                <a:cs typeface="Caladea"/>
              </a:rPr>
              <a:t>economic </a:t>
            </a:r>
            <a:r>
              <a:rPr lang="en-US" b="0" spc="-10" dirty="0" smtClean="0">
                <a:latin typeface="Caladea"/>
                <a:cs typeface="Caladea"/>
              </a:rPr>
              <a:t>activities </a:t>
            </a:r>
            <a:r>
              <a:rPr lang="en-US" b="0" spc="-5" dirty="0" smtClean="0">
                <a:latin typeface="Caladea"/>
                <a:cs typeface="Caladea"/>
              </a:rPr>
              <a:t>of </a:t>
            </a:r>
            <a:r>
              <a:rPr lang="en-US" b="0" spc="-10" dirty="0" smtClean="0">
                <a:latin typeface="Caladea"/>
                <a:cs typeface="Caladea"/>
              </a:rPr>
              <a:t>life. </a:t>
            </a:r>
          </a:p>
          <a:p>
            <a:r>
              <a:rPr lang="en-US" b="0" spc="-5" dirty="0" smtClean="0">
                <a:latin typeface="Caladea"/>
                <a:cs typeface="Caladea"/>
              </a:rPr>
              <a:t>In the course </a:t>
            </a:r>
            <a:r>
              <a:rPr lang="en-US" b="0" dirty="0" smtClean="0">
                <a:latin typeface="Caladea"/>
                <a:cs typeface="Caladea"/>
              </a:rPr>
              <a:t>of </a:t>
            </a:r>
            <a:r>
              <a:rPr lang="en-US" b="0" spc="-5" dirty="0" smtClean="0">
                <a:latin typeface="Caladea"/>
                <a:cs typeface="Caladea"/>
              </a:rPr>
              <a:t>these  </a:t>
            </a:r>
            <a:r>
              <a:rPr lang="en-US" b="0" spc="-10" dirty="0" smtClean="0">
                <a:latin typeface="Caladea"/>
                <a:cs typeface="Caladea"/>
              </a:rPr>
              <a:t>activities, </a:t>
            </a:r>
            <a:r>
              <a:rPr lang="en-US" b="0" spc="-15" dirty="0" smtClean="0">
                <a:latin typeface="Caladea"/>
                <a:cs typeface="Caladea"/>
              </a:rPr>
              <a:t>every </a:t>
            </a:r>
            <a:r>
              <a:rPr lang="en-US" b="0" spc="-5" dirty="0" smtClean="0">
                <a:latin typeface="Caladea"/>
                <a:cs typeface="Caladea"/>
              </a:rPr>
              <a:t>society has </a:t>
            </a:r>
            <a:r>
              <a:rPr lang="en-US" b="0" spc="-10" dirty="0" smtClean="0">
                <a:latin typeface="Caladea"/>
                <a:cs typeface="Caladea"/>
              </a:rPr>
              <a:t>to </a:t>
            </a:r>
            <a:r>
              <a:rPr lang="en-US" b="0" spc="-5" dirty="0" smtClean="0">
                <a:latin typeface="Caladea"/>
                <a:cs typeface="Caladea"/>
              </a:rPr>
              <a:t>face </a:t>
            </a:r>
            <a:r>
              <a:rPr lang="en-US" b="0" spc="-10" dirty="0" smtClean="0">
                <a:latin typeface="Caladea"/>
                <a:cs typeface="Caladea"/>
              </a:rPr>
              <a:t>scarcity </a:t>
            </a:r>
            <a:r>
              <a:rPr lang="en-US" b="0" spc="-5" dirty="0" smtClean="0">
                <a:latin typeface="Caladea"/>
                <a:cs typeface="Caladea"/>
              </a:rPr>
              <a:t>of </a:t>
            </a:r>
            <a:r>
              <a:rPr lang="en-US" b="0" spc="-10" dirty="0" smtClean="0">
                <a:latin typeface="Caladea"/>
                <a:cs typeface="Caladea"/>
              </a:rPr>
              <a:t>resources.  </a:t>
            </a:r>
          </a:p>
          <a:p>
            <a:r>
              <a:rPr lang="en-US" b="0" spc="-5" dirty="0" smtClean="0">
                <a:latin typeface="Caladea"/>
                <a:cs typeface="Caladea"/>
              </a:rPr>
              <a:t>Because of this </a:t>
            </a:r>
            <a:r>
              <a:rPr lang="en-US" b="0" spc="-25" dirty="0" smtClean="0">
                <a:latin typeface="Caladea"/>
                <a:cs typeface="Caladea"/>
              </a:rPr>
              <a:t>scarcity, </a:t>
            </a:r>
            <a:r>
              <a:rPr lang="en-US" b="0" spc="-15" dirty="0" smtClean="0">
                <a:latin typeface="Caladea"/>
                <a:cs typeface="Caladea"/>
              </a:rPr>
              <a:t>every </a:t>
            </a:r>
            <a:r>
              <a:rPr lang="en-US" b="0" dirty="0" smtClean="0">
                <a:latin typeface="Caladea"/>
                <a:cs typeface="Caladea"/>
              </a:rPr>
              <a:t>society </a:t>
            </a:r>
            <a:r>
              <a:rPr lang="en-US" b="0" spc="-5" dirty="0" smtClean="0">
                <a:latin typeface="Caladea"/>
                <a:cs typeface="Caladea"/>
              </a:rPr>
              <a:t>has </a:t>
            </a:r>
            <a:r>
              <a:rPr lang="en-US" b="0" spc="-10" dirty="0" smtClean="0">
                <a:latin typeface="Caladea"/>
                <a:cs typeface="Caladea"/>
              </a:rPr>
              <a:t>to </a:t>
            </a:r>
            <a:r>
              <a:rPr lang="en-US" b="0" dirty="0" smtClean="0">
                <a:latin typeface="Caladea"/>
                <a:cs typeface="Caladea"/>
              </a:rPr>
              <a:t>decide </a:t>
            </a:r>
            <a:r>
              <a:rPr lang="en-US" b="0" spc="-5" dirty="0" smtClean="0">
                <a:latin typeface="Caladea"/>
                <a:cs typeface="Caladea"/>
              </a:rPr>
              <a:t>how </a:t>
            </a:r>
            <a:r>
              <a:rPr lang="en-US" b="0" spc="-20" dirty="0" smtClean="0">
                <a:latin typeface="Caladea"/>
                <a:cs typeface="Caladea"/>
              </a:rPr>
              <a:t>to  </a:t>
            </a:r>
            <a:r>
              <a:rPr lang="en-US" b="0" spc="-5" dirty="0" smtClean="0">
                <a:latin typeface="Caladea"/>
                <a:cs typeface="Caladea"/>
              </a:rPr>
              <a:t>allocate the scarce </a:t>
            </a:r>
            <a:r>
              <a:rPr lang="en-US" b="0" spc="-10" dirty="0" smtClean="0">
                <a:latin typeface="Caladea"/>
                <a:cs typeface="Caladea"/>
              </a:rPr>
              <a:t>resources. </a:t>
            </a:r>
            <a:r>
              <a:rPr lang="en-US" b="0" dirty="0" smtClean="0">
                <a:latin typeface="Caladea"/>
                <a:cs typeface="Caladea"/>
              </a:rPr>
              <a:t>It </a:t>
            </a:r>
            <a:r>
              <a:rPr lang="en-US" b="0" spc="-5" dirty="0" smtClean="0">
                <a:latin typeface="Caladea"/>
                <a:cs typeface="Caladea"/>
              </a:rPr>
              <a:t>leads </a:t>
            </a:r>
            <a:r>
              <a:rPr lang="en-US" b="0" spc="-10" dirty="0" smtClean="0">
                <a:latin typeface="Caladea"/>
                <a:cs typeface="Caladea"/>
              </a:rPr>
              <a:t>to following </a:t>
            </a:r>
            <a:r>
              <a:rPr lang="en-US" b="0" spc="-15" dirty="0" smtClean="0">
                <a:latin typeface="Caladea"/>
                <a:cs typeface="Caladea"/>
              </a:rPr>
              <a:t>Central  </a:t>
            </a:r>
            <a:r>
              <a:rPr lang="en-US" b="0" spc="-5" dirty="0" smtClean="0">
                <a:latin typeface="Caladea"/>
                <a:cs typeface="Caladea"/>
              </a:rPr>
              <a:t>Problems </a:t>
            </a:r>
            <a:r>
              <a:rPr lang="en-US" b="0" dirty="0" smtClean="0">
                <a:latin typeface="Caladea"/>
                <a:cs typeface="Caladea"/>
              </a:rPr>
              <a:t>of </a:t>
            </a:r>
            <a:r>
              <a:rPr lang="en-US" b="0" spc="5" dirty="0" smtClean="0">
                <a:latin typeface="Caladea"/>
                <a:cs typeface="Caladea"/>
              </a:rPr>
              <a:t>an</a:t>
            </a:r>
            <a:r>
              <a:rPr lang="en-US" b="0" spc="-45" dirty="0" smtClean="0">
                <a:latin typeface="Caladea"/>
                <a:cs typeface="Caladea"/>
              </a:rPr>
              <a:t> </a:t>
            </a:r>
            <a:r>
              <a:rPr lang="en-US" b="0" spc="-30" dirty="0" smtClean="0">
                <a:latin typeface="Caladea"/>
                <a:cs typeface="Caladea"/>
              </a:rPr>
              <a:t>Economy.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609600" y="457200"/>
            <a:ext cx="8077200" cy="60960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bject 3"/>
          <p:cNvSpPr/>
          <p:nvPr/>
        </p:nvSpPr>
        <p:spPr>
          <a:xfrm>
            <a:off x="762000" y="914400"/>
            <a:ext cx="7772400" cy="5181600"/>
          </a:xfrm>
          <a:prstGeom prst="rect">
            <a:avLst/>
          </a:prstGeom>
          <a:blipFill>
            <a:blip r:embed="rId2" cstate="print"/>
            <a:stretch>
              <a:fillRect/>
            </a:stretch>
          </a:blipFill>
          <a:ln>
            <a:solidFill>
              <a:schemeClr val="accent3">
                <a:lumMod val="60000"/>
                <a:lumOff val="40000"/>
              </a:schemeClr>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a:ln>
            <a:solidFill>
              <a:schemeClr val="accent3">
                <a:lumMod val="60000"/>
                <a:lumOff val="40000"/>
              </a:schemeClr>
            </a:solidFill>
          </a:ln>
        </p:spPr>
        <p:txBody>
          <a:bodyPr/>
          <a:lstStyle/>
          <a:p>
            <a:r>
              <a:rPr lang="en-US" spc="-65" dirty="0" smtClean="0"/>
              <a:t>WHAT </a:t>
            </a:r>
            <a:r>
              <a:rPr lang="en-US" spc="-45" dirty="0" smtClean="0"/>
              <a:t>TO</a:t>
            </a:r>
            <a:r>
              <a:rPr lang="en-US" spc="-15" dirty="0" smtClean="0"/>
              <a:t> PRODUCE</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lumMod val="60000"/>
                <a:lumOff val="40000"/>
              </a:schemeClr>
            </a:solidFill>
          </a:ln>
        </p:spPr>
        <p:txBody>
          <a:bodyPr>
            <a:normAutofit fontScale="92500" lnSpcReduction="20000"/>
          </a:bodyPr>
          <a:lstStyle/>
          <a:p>
            <a:pPr marL="12700" marR="5080" algn="just">
              <a:lnSpc>
                <a:spcPct val="100000"/>
              </a:lnSpc>
              <a:spcBef>
                <a:spcPts val="105"/>
              </a:spcBef>
            </a:pPr>
            <a:r>
              <a:rPr lang="en-US" spc="-5" dirty="0" smtClean="0">
                <a:cs typeface="Caladea"/>
              </a:rPr>
              <a:t>This </a:t>
            </a:r>
            <a:r>
              <a:rPr lang="en-US" spc="-10" dirty="0" smtClean="0">
                <a:cs typeface="Caladea"/>
              </a:rPr>
              <a:t>problem </a:t>
            </a:r>
            <a:r>
              <a:rPr lang="en-US" spc="-25" dirty="0" smtClean="0">
                <a:cs typeface="Caladea"/>
              </a:rPr>
              <a:t>involves </a:t>
            </a:r>
            <a:r>
              <a:rPr lang="en-US" spc="-150" dirty="0" smtClean="0">
                <a:cs typeface="Georgia"/>
              </a:rPr>
              <a:t>selection </a:t>
            </a:r>
            <a:r>
              <a:rPr lang="en-US" spc="-160" dirty="0" smtClean="0">
                <a:cs typeface="Georgia"/>
              </a:rPr>
              <a:t>of </a:t>
            </a:r>
            <a:r>
              <a:rPr lang="en-US" spc="-190" dirty="0" smtClean="0">
                <a:cs typeface="Georgia"/>
              </a:rPr>
              <a:t>goods and </a:t>
            </a:r>
            <a:r>
              <a:rPr lang="en-US" spc="-155" dirty="0" smtClean="0">
                <a:cs typeface="Georgia"/>
              </a:rPr>
              <a:t>services </a:t>
            </a:r>
            <a:r>
              <a:rPr lang="en-US" spc="-10" dirty="0" smtClean="0">
                <a:cs typeface="Caladea"/>
              </a:rPr>
              <a:t>to </a:t>
            </a:r>
            <a:r>
              <a:rPr lang="en-US" spc="-5" dirty="0" smtClean="0">
                <a:cs typeface="Caladea"/>
              </a:rPr>
              <a:t>be  produced and the quantity to be </a:t>
            </a:r>
            <a:r>
              <a:rPr lang="en-US" spc="-10" dirty="0" smtClean="0">
                <a:cs typeface="Caladea"/>
              </a:rPr>
              <a:t>produced </a:t>
            </a:r>
            <a:r>
              <a:rPr lang="en-US" spc="-5" dirty="0" smtClean="0">
                <a:cs typeface="Caladea"/>
              </a:rPr>
              <a:t>of each selected  </a:t>
            </a:r>
            <a:r>
              <a:rPr lang="en-US" dirty="0" smtClean="0">
                <a:cs typeface="Caladea"/>
              </a:rPr>
              <a:t>commodity</a:t>
            </a:r>
          </a:p>
          <a:p>
            <a:pPr marL="12700" algn="just">
              <a:lnSpc>
                <a:spcPct val="100000"/>
              </a:lnSpc>
              <a:spcBef>
                <a:spcPts val="480"/>
              </a:spcBef>
            </a:pPr>
            <a:r>
              <a:rPr lang="en-US" spc="-5" dirty="0" smtClean="0">
                <a:cs typeface="Caladea"/>
              </a:rPr>
              <a:t>Guiding Principle: </a:t>
            </a:r>
            <a:r>
              <a:rPr lang="en-US" spc="-10" dirty="0" smtClean="0">
                <a:cs typeface="Caladea"/>
              </a:rPr>
              <a:t>Allocate </a:t>
            </a:r>
            <a:r>
              <a:rPr lang="en-US" spc="-5" dirty="0" smtClean="0">
                <a:cs typeface="Caladea"/>
              </a:rPr>
              <a:t>the </a:t>
            </a:r>
            <a:r>
              <a:rPr lang="en-US" spc="-10" dirty="0" smtClean="0">
                <a:cs typeface="Caladea"/>
              </a:rPr>
              <a:t>resources in </a:t>
            </a:r>
            <a:r>
              <a:rPr lang="en-US" spc="-5" dirty="0" smtClean="0">
                <a:cs typeface="Caladea"/>
              </a:rPr>
              <a:t>such </a:t>
            </a:r>
            <a:r>
              <a:rPr lang="en-US" dirty="0" smtClean="0">
                <a:cs typeface="Caladea"/>
              </a:rPr>
              <a:t>a </a:t>
            </a:r>
            <a:r>
              <a:rPr lang="en-US" spc="-10" dirty="0" smtClean="0">
                <a:cs typeface="Caladea"/>
              </a:rPr>
              <a:t>manner</a:t>
            </a:r>
            <a:r>
              <a:rPr lang="en-US" spc="15" dirty="0" smtClean="0">
                <a:cs typeface="Caladea"/>
              </a:rPr>
              <a:t> </a:t>
            </a:r>
            <a:r>
              <a:rPr lang="en-US" spc="-10" dirty="0" smtClean="0">
                <a:cs typeface="Caladea"/>
              </a:rPr>
              <a:t>which </a:t>
            </a:r>
            <a:r>
              <a:rPr lang="en-US" spc="-20" dirty="0" smtClean="0">
                <a:cs typeface="Caladea"/>
              </a:rPr>
              <a:t>gives </a:t>
            </a:r>
            <a:r>
              <a:rPr lang="en-US" dirty="0" smtClean="0">
                <a:cs typeface="Caladea"/>
              </a:rPr>
              <a:t>maximum </a:t>
            </a:r>
            <a:r>
              <a:rPr lang="en-US" spc="-10" dirty="0" smtClean="0">
                <a:cs typeface="Caladea"/>
              </a:rPr>
              <a:t>aggregate</a:t>
            </a:r>
            <a:r>
              <a:rPr lang="en-US" spc="-75" dirty="0" smtClean="0">
                <a:cs typeface="Caladea"/>
              </a:rPr>
              <a:t> </a:t>
            </a:r>
            <a:r>
              <a:rPr lang="en-US" spc="-5" dirty="0" smtClean="0">
                <a:cs typeface="Caladea"/>
              </a:rPr>
              <a:t>satisfaction.</a:t>
            </a:r>
          </a:p>
          <a:p>
            <a:pPr marL="12700" algn="just">
              <a:lnSpc>
                <a:spcPct val="100000"/>
              </a:lnSpc>
              <a:spcBef>
                <a:spcPts val="480"/>
              </a:spcBef>
            </a:pPr>
            <a:r>
              <a:rPr lang="en-US" dirty="0" smtClean="0"/>
              <a:t>So</a:t>
            </a:r>
            <a:r>
              <a:rPr lang="en-US" dirty="0"/>
              <a:t>, every economy has this problem that what to produce and in what quantities. It has two dimensions.</a:t>
            </a:r>
          </a:p>
          <a:p>
            <a:pPr>
              <a:buNone/>
            </a:pPr>
            <a:r>
              <a:rPr lang="en-US" dirty="0" smtClean="0"/>
              <a:t>    (</a:t>
            </a:r>
            <a:r>
              <a:rPr lang="en-US" dirty="0"/>
              <a:t>a) Kinds of goods to be </a:t>
            </a:r>
            <a:r>
              <a:rPr lang="en-US" dirty="0" smtClean="0"/>
              <a:t>produced</a:t>
            </a:r>
          </a:p>
          <a:p>
            <a:pPr>
              <a:buNone/>
            </a:pPr>
            <a:r>
              <a:rPr lang="en-US" dirty="0"/>
              <a:t> </a:t>
            </a:r>
            <a:r>
              <a:rPr lang="en-US" dirty="0" smtClean="0"/>
              <a:t>   (b</a:t>
            </a:r>
            <a:r>
              <a:rPr lang="en-US" dirty="0"/>
              <a:t>) Quantity of goods to be produced</a:t>
            </a:r>
          </a:p>
          <a:p>
            <a:pPr marL="12700" algn="just">
              <a:lnSpc>
                <a:spcPct val="100000"/>
              </a:lnSpc>
              <a:spcBef>
                <a:spcPts val="480"/>
              </a:spcBef>
            </a:pPr>
            <a:endParaRPr lang="en-US" dirty="0">
              <a:latin typeface="Caladea"/>
              <a:cs typeface="Calad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a:ln>
            <a:solidFill>
              <a:schemeClr val="accent3">
                <a:lumMod val="60000"/>
                <a:lumOff val="40000"/>
              </a:schemeClr>
            </a:solidFill>
          </a:ln>
        </p:spPr>
        <p:txBody>
          <a:bodyPr/>
          <a:lstStyle/>
          <a:p>
            <a:r>
              <a:rPr lang="en-US" spc="-15" dirty="0" smtClean="0"/>
              <a:t>HOW </a:t>
            </a:r>
            <a:r>
              <a:rPr lang="en-US" spc="-45" dirty="0" smtClean="0"/>
              <a:t>TO</a:t>
            </a:r>
            <a:r>
              <a:rPr lang="en-US" spc="-70" dirty="0" smtClean="0"/>
              <a:t> </a:t>
            </a:r>
            <a:r>
              <a:rPr lang="en-US" spc="-15" dirty="0" smtClean="0"/>
              <a:t>PRODUCE</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lumMod val="60000"/>
                <a:lumOff val="40000"/>
              </a:schemeClr>
            </a:solidFill>
          </a:ln>
        </p:spPr>
        <p:txBody>
          <a:bodyPr>
            <a:normAutofit fontScale="85000" lnSpcReduction="20000"/>
          </a:bodyPr>
          <a:lstStyle/>
          <a:p>
            <a:r>
              <a:rPr lang="en-US" dirty="0"/>
              <a:t>This problem refers to the selection of technique to be used for the production of goods and services.</a:t>
            </a:r>
          </a:p>
          <a:p>
            <a:r>
              <a:rPr lang="en-US" dirty="0"/>
              <a:t>There are various techniques available to produce goods.  </a:t>
            </a:r>
          </a:p>
          <a:p>
            <a:r>
              <a:rPr lang="en-US" dirty="0"/>
              <a:t>(a) </a:t>
            </a:r>
            <a:r>
              <a:rPr lang="en-US" dirty="0" err="1"/>
              <a:t>Labour</a:t>
            </a:r>
            <a:r>
              <a:rPr lang="en-US" dirty="0"/>
              <a:t> Intensive Technique (LIT) (greater use of </a:t>
            </a:r>
            <a:r>
              <a:rPr lang="en-US" dirty="0" err="1"/>
              <a:t>labour</a:t>
            </a:r>
            <a:r>
              <a:rPr lang="en-US" dirty="0"/>
              <a:t>)</a:t>
            </a:r>
          </a:p>
          <a:p>
            <a:r>
              <a:rPr lang="en-US" dirty="0"/>
              <a:t>(b) Capital Intensive Technique (CIT) (greater use of machines)    </a:t>
            </a:r>
          </a:p>
          <a:p>
            <a:r>
              <a:rPr lang="en-US" dirty="0"/>
              <a:t>Choice of technique mainly depends upon the availability of resources, structure of economy and policies of the government. Thus it is difficult to allocate the resource efficiently and effectively.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990600"/>
          </a:xfrm>
          <a:solidFill>
            <a:schemeClr val="accent3">
              <a:lumMod val="75000"/>
            </a:schemeClr>
          </a:solidFill>
          <a:ln>
            <a:solidFill>
              <a:schemeClr val="accent3">
                <a:lumMod val="60000"/>
                <a:lumOff val="40000"/>
              </a:schemeClr>
            </a:solidFill>
          </a:ln>
        </p:spPr>
        <p:txBody>
          <a:bodyPr/>
          <a:lstStyle/>
          <a:p>
            <a:r>
              <a:rPr lang="en-US" spc="-20" dirty="0" smtClean="0"/>
              <a:t>FOR </a:t>
            </a:r>
            <a:r>
              <a:rPr lang="en-US" dirty="0" smtClean="0"/>
              <a:t>WHOM </a:t>
            </a:r>
            <a:r>
              <a:rPr lang="en-US" spc="-45" dirty="0" smtClean="0"/>
              <a:t>TO</a:t>
            </a:r>
            <a:r>
              <a:rPr lang="en-US" spc="-90" dirty="0" smtClean="0"/>
              <a:t> </a:t>
            </a:r>
            <a:r>
              <a:rPr lang="en-US" spc="-15" dirty="0" smtClean="0"/>
              <a:t>PRODUCE</a:t>
            </a:r>
            <a:endParaRPr lang="en-US" dirty="0"/>
          </a:p>
        </p:txBody>
      </p:sp>
      <p:sp>
        <p:nvSpPr>
          <p:cNvPr id="3" name="Content Placeholder 2"/>
          <p:cNvSpPr>
            <a:spLocks noGrp="1"/>
          </p:cNvSpPr>
          <p:nvPr>
            <p:ph idx="1"/>
          </p:nvPr>
        </p:nvSpPr>
        <p:spPr>
          <a:xfrm>
            <a:off x="152400" y="1295400"/>
            <a:ext cx="8534400" cy="5181600"/>
          </a:xfrm>
          <a:solidFill>
            <a:schemeClr val="accent3">
              <a:lumMod val="60000"/>
              <a:lumOff val="40000"/>
            </a:schemeClr>
          </a:solidFill>
          <a:ln>
            <a:solidFill>
              <a:schemeClr val="accent3">
                <a:lumMod val="60000"/>
                <a:lumOff val="40000"/>
              </a:schemeClr>
            </a:solidFill>
          </a:ln>
        </p:spPr>
        <p:txBody>
          <a:bodyPr>
            <a:normAutofit fontScale="70000" lnSpcReduction="20000"/>
          </a:bodyPr>
          <a:lstStyle/>
          <a:p>
            <a:r>
              <a:rPr lang="en-US" sz="3400" dirty="0"/>
              <a:t> Due to lack of resource in every economy, can’t satisfy all the wants of its people. So, there is a problem to select the category of people who consume the goods. Whether to produce goods for the rich section or poor section of society or more for rich and less for the poor section.    </a:t>
            </a:r>
          </a:p>
          <a:p>
            <a:r>
              <a:rPr lang="en-US" sz="3400" dirty="0"/>
              <a:t>The allocation of scares resources and the distribution of the final goods and services are the central problem of the economy.</a:t>
            </a:r>
          </a:p>
          <a:p>
            <a:r>
              <a:rPr lang="en-US" sz="3400" dirty="0"/>
              <a:t>The Reason behind these central problems is the compulsion of making choices among alternative uses of scarce resources to get maximum </a:t>
            </a:r>
            <a:r>
              <a:rPr lang="en-US" sz="3400" dirty="0" smtClean="0"/>
              <a:t>satisfaction.</a:t>
            </a:r>
          </a:p>
          <a:p>
            <a:r>
              <a:rPr lang="en-US" sz="3400" dirty="0" smtClean="0"/>
              <a:t>This </a:t>
            </a:r>
            <a:r>
              <a:rPr lang="en-US" sz="3400" dirty="0"/>
              <a:t>problem refers to selection of category of people who will  ultimately     consume the goods, i.e. Whether to produce goods for  more poor and less rich or more rich and less </a:t>
            </a:r>
            <a:r>
              <a:rPr lang="en-US" sz="3400" dirty="0" smtClean="0"/>
              <a:t>poor.</a:t>
            </a:r>
          </a:p>
          <a:p>
            <a:r>
              <a:rPr lang="en-US" sz="3400" dirty="0" smtClean="0"/>
              <a:t>Guiding </a:t>
            </a:r>
            <a:r>
              <a:rPr lang="en-US" sz="3400" dirty="0"/>
              <a:t>Principle: Ensure that urgent wants of each productive  factor are fulfilled to the maximum possible event.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364</Words>
  <Application>Microsoft Office PowerPoint</Application>
  <PresentationFormat>On-screen Show (4:3)</PresentationFormat>
  <Paragraphs>108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DISTINGUISH BETWEEN</vt:lpstr>
      <vt:lpstr>CENTRAL PROBLEMS OF AN ECONOMY</vt:lpstr>
      <vt:lpstr>Slide 6</vt:lpstr>
      <vt:lpstr>WHAT TO PRODUCE</vt:lpstr>
      <vt:lpstr>HOW TO PRODUCE</vt:lpstr>
      <vt:lpstr>FOR WHOM TO PRODUCE</vt:lpstr>
      <vt:lpstr>Questions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Mukesh Sharma</dc:creator>
  <cp:lastModifiedBy>Mukesh Sharma</cp:lastModifiedBy>
  <cp:revision>6</cp:revision>
  <dcterms:created xsi:type="dcterms:W3CDTF">2020-05-23T15:37:53Z</dcterms:created>
  <dcterms:modified xsi:type="dcterms:W3CDTF">2020-05-23T16:24:22Z</dcterms:modified>
</cp:coreProperties>
</file>